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23" r:id="rId2"/>
    <p:sldId id="314" r:id="rId3"/>
    <p:sldId id="303" r:id="rId4"/>
    <p:sldId id="336" r:id="rId5"/>
    <p:sldId id="345" r:id="rId6"/>
    <p:sldId id="338" r:id="rId7"/>
    <p:sldId id="339" r:id="rId8"/>
    <p:sldId id="340" r:id="rId9"/>
    <p:sldId id="341" r:id="rId10"/>
    <p:sldId id="342" r:id="rId11"/>
    <p:sldId id="343" r:id="rId12"/>
    <p:sldId id="288" r:id="rId13"/>
    <p:sldId id="330" r:id="rId14"/>
    <p:sldId id="304" r:id="rId15"/>
    <p:sldId id="289" r:id="rId16"/>
    <p:sldId id="290" r:id="rId17"/>
    <p:sldId id="291" r:id="rId18"/>
    <p:sldId id="301" r:id="rId19"/>
    <p:sldId id="344" r:id="rId20"/>
    <p:sldId id="302" r:id="rId21"/>
    <p:sldId id="324" r:id="rId22"/>
    <p:sldId id="317" r:id="rId23"/>
    <p:sldId id="318" r:id="rId24"/>
  </p:sldIdLst>
  <p:sldSz cx="16256000" cy="130048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774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1pPr>
    <a:lvl2pPr marL="0" marR="0" indent="342900" algn="ctr" defTabSz="774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2pPr>
    <a:lvl3pPr marL="0" marR="0" indent="685800" algn="ctr" defTabSz="774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3pPr>
    <a:lvl4pPr marL="0" marR="0" indent="1028700" algn="ctr" defTabSz="774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4pPr>
    <a:lvl5pPr marL="0" marR="0" indent="1371600" algn="ctr" defTabSz="774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5pPr>
    <a:lvl6pPr marL="0" marR="0" indent="1714500" algn="ctr" defTabSz="774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6pPr>
    <a:lvl7pPr marL="0" marR="0" indent="2057400" algn="ctr" defTabSz="774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7pPr>
    <a:lvl8pPr marL="0" marR="0" indent="2400300" algn="ctr" defTabSz="774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8pPr>
    <a:lvl9pPr marL="0" marR="0" indent="2743200" algn="ctr" defTabSz="774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9pPr>
  </p:defaultTextStyle>
  <p:extLst>
    <p:ext uri="{EFAFB233-063F-42B5-8137-9DF3F51BA10A}">
      <p15:sldGuideLst xmlns:p15="http://schemas.microsoft.com/office/powerpoint/2012/main">
        <p15:guide id="1" orient="horz" pos="4096" userDrawn="1">
          <p15:clr>
            <a:srgbClr val="A4A3A4"/>
          </p15:clr>
        </p15:guide>
        <p15:guide id="2" pos="5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EEAB72-8D12-46AF-95D5-C20C3B7F5DB3}" v="74" dt="2024-03-05T14:34:35.590"/>
  </p1510:revLst>
</p1510:revInfo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269D01E-BC32-4049-B463-5C60D7B0CCD2}" styleName="Designformatvorlage 2 - Akz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Designformatvorlage 2 - Akz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Designformatvorlage 1 - Akz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ittlere Formatvorlage 4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0"/>
    <p:restoredTop sz="94667"/>
  </p:normalViewPr>
  <p:slideViewPr>
    <p:cSldViewPr snapToGrid="0" snapToObjects="1">
      <p:cViewPr varScale="1">
        <p:scale>
          <a:sx n="55" d="100"/>
          <a:sy n="55" d="100"/>
        </p:scale>
        <p:origin x="1944" y="108"/>
      </p:cViewPr>
      <p:guideLst>
        <p:guide orient="horz" pos="4096"/>
        <p:guide pos="5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2" name="Shape 45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774700" latinLnBrk="0">
      <a:defRPr sz="400">
        <a:latin typeface="Lucida Grande"/>
        <a:ea typeface="Lucida Grande"/>
        <a:cs typeface="Lucida Grande"/>
        <a:sym typeface="Lucida Grande"/>
      </a:defRPr>
    </a:lvl1pPr>
    <a:lvl2pPr indent="228600" defTabSz="774700" latinLnBrk="0">
      <a:defRPr sz="400">
        <a:latin typeface="Lucida Grande"/>
        <a:ea typeface="Lucida Grande"/>
        <a:cs typeface="Lucida Grande"/>
        <a:sym typeface="Lucida Grande"/>
      </a:defRPr>
    </a:lvl2pPr>
    <a:lvl3pPr indent="457200" defTabSz="774700" latinLnBrk="0">
      <a:defRPr sz="400">
        <a:latin typeface="Lucida Grande"/>
        <a:ea typeface="Lucida Grande"/>
        <a:cs typeface="Lucida Grande"/>
        <a:sym typeface="Lucida Grande"/>
      </a:defRPr>
    </a:lvl3pPr>
    <a:lvl4pPr indent="685800" defTabSz="774700" latinLnBrk="0">
      <a:defRPr sz="400">
        <a:latin typeface="Lucida Grande"/>
        <a:ea typeface="Lucida Grande"/>
        <a:cs typeface="Lucida Grande"/>
        <a:sym typeface="Lucida Grande"/>
      </a:defRPr>
    </a:lvl4pPr>
    <a:lvl5pPr indent="914400" defTabSz="774700" latinLnBrk="0">
      <a:defRPr sz="400">
        <a:latin typeface="Lucida Grande"/>
        <a:ea typeface="Lucida Grande"/>
        <a:cs typeface="Lucida Grande"/>
        <a:sym typeface="Lucida Grande"/>
      </a:defRPr>
    </a:lvl5pPr>
    <a:lvl6pPr indent="1143000" defTabSz="774700" latinLnBrk="0">
      <a:defRPr sz="400">
        <a:latin typeface="Lucida Grande"/>
        <a:ea typeface="Lucida Grande"/>
        <a:cs typeface="Lucida Grande"/>
        <a:sym typeface="Lucida Grande"/>
      </a:defRPr>
    </a:lvl6pPr>
    <a:lvl7pPr indent="1371600" defTabSz="774700" latinLnBrk="0">
      <a:defRPr sz="400">
        <a:latin typeface="Lucida Grande"/>
        <a:ea typeface="Lucida Grande"/>
        <a:cs typeface="Lucida Grande"/>
        <a:sym typeface="Lucida Grande"/>
      </a:defRPr>
    </a:lvl7pPr>
    <a:lvl8pPr indent="1600200" defTabSz="774700" latinLnBrk="0">
      <a:defRPr sz="400">
        <a:latin typeface="Lucida Grande"/>
        <a:ea typeface="Lucida Grande"/>
        <a:cs typeface="Lucida Grande"/>
        <a:sym typeface="Lucida Grande"/>
      </a:defRPr>
    </a:lvl8pPr>
    <a:lvl9pPr indent="1828800" defTabSz="774700" latinLnBrk="0">
      <a:defRPr sz="4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85875" y="685800"/>
            <a:ext cx="4286250" cy="3429000"/>
          </a:xfrm>
          <a:ln/>
        </p:spPr>
      </p:sp>
      <p:sp>
        <p:nvSpPr>
          <p:cNvPr id="138243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/>
          </a:p>
        </p:txBody>
      </p:sp>
      <p:sp>
        <p:nvSpPr>
          <p:cNvPr id="138244" name="Datumsplatzhalter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598613" indent="-22701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5813" indent="-22701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3C750330-6319-4C2B-9FFB-76321D7614CF}" type="datetime1">
              <a:rPr lang="de-DE" altLang="de-DE" sz="1200" smtClean="0"/>
              <a:pPr/>
              <a:t>13.03.2024</a:t>
            </a:fld>
            <a:endParaRPr lang="de-DE" altLang="de-DE" sz="1200"/>
          </a:p>
        </p:txBody>
      </p:sp>
      <p:sp>
        <p:nvSpPr>
          <p:cNvPr id="138245" name="Foliennummernplatzhalt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598613" indent="-22701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5813" indent="-22701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7A22EF5-7AE5-4DCE-B2E9-3EB7D00A08F0}" type="slidenum">
              <a:rPr lang="de-DE" altLang="de-DE" sz="1200" smtClean="0"/>
              <a:pPr/>
              <a:t>2</a:t>
            </a:fld>
            <a:endParaRPr lang="de-DE" altLang="de-DE" sz="1200"/>
          </a:p>
        </p:txBody>
      </p:sp>
    </p:spTree>
    <p:extLst>
      <p:ext uri="{BB962C8B-B14F-4D97-AF65-F5344CB8AC3E}">
        <p14:creationId xmlns:p14="http://schemas.microsoft.com/office/powerpoint/2010/main" val="1958342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85875" y="685800"/>
            <a:ext cx="4286250" cy="3429000"/>
          </a:xfrm>
          <a:ln/>
        </p:spPr>
      </p:sp>
      <p:sp>
        <p:nvSpPr>
          <p:cNvPr id="138243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/>
          </a:p>
        </p:txBody>
      </p:sp>
      <p:sp>
        <p:nvSpPr>
          <p:cNvPr id="138244" name="Datumsplatzhalter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598613" indent="-22701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5813" indent="-22701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3C750330-6319-4C2B-9FFB-76321D7614CF}" type="datetime1">
              <a:rPr lang="de-DE" altLang="de-DE" sz="1200" smtClean="0"/>
              <a:pPr/>
              <a:t>13.03.2024</a:t>
            </a:fld>
            <a:endParaRPr lang="de-DE" altLang="de-DE" sz="1200"/>
          </a:p>
        </p:txBody>
      </p:sp>
      <p:sp>
        <p:nvSpPr>
          <p:cNvPr id="138245" name="Foliennummernplatzhalt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598613" indent="-22701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5813" indent="-22701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7A22EF5-7AE5-4DCE-B2E9-3EB7D00A08F0}" type="slidenum">
              <a:rPr lang="de-DE" altLang="de-DE" sz="1200" smtClean="0"/>
              <a:pPr/>
              <a:t>21</a:t>
            </a:fld>
            <a:endParaRPr lang="de-DE" altLang="de-DE" sz="1200"/>
          </a:p>
        </p:txBody>
      </p:sp>
    </p:spTree>
    <p:extLst>
      <p:ext uri="{BB962C8B-B14F-4D97-AF65-F5344CB8AC3E}">
        <p14:creationId xmlns:p14="http://schemas.microsoft.com/office/powerpoint/2010/main" val="1568916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folie kleiner Krin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text"/>
          <p:cNvSpPr txBox="1">
            <a:spLocks noGrp="1"/>
          </p:cNvSpPr>
          <p:nvPr>
            <p:ph type="body" sz="half" idx="13"/>
          </p:nvPr>
        </p:nvSpPr>
        <p:spPr>
          <a:xfrm>
            <a:off x="1447800" y="1854200"/>
            <a:ext cx="14109700" cy="40386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SzTx/>
              <a:buNone/>
              <a:defRPr sz="6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Titeltext</a:t>
            </a:r>
          </a:p>
        </p:txBody>
      </p:sp>
      <p:sp>
        <p:nvSpPr>
          <p:cNvPr id="19" name="Textebene 1"/>
          <p:cNvSpPr txBox="1">
            <a:spLocks noGrp="1"/>
          </p:cNvSpPr>
          <p:nvPr>
            <p:ph type="body" sz="quarter" idx="14"/>
          </p:nvPr>
        </p:nvSpPr>
        <p:spPr>
          <a:xfrm>
            <a:off x="1447800" y="6794500"/>
            <a:ext cx="14109700" cy="272643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0"/>
              </a:spcBef>
              <a:buSzTx/>
              <a:buNone/>
              <a:defRPr sz="4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Textebene 1</a:t>
            </a:r>
          </a:p>
        </p:txBody>
      </p:sp>
      <p:sp>
        <p:nvSpPr>
          <p:cNvPr id="20" name="Textebene 2…"/>
          <p:cNvSpPr txBox="1">
            <a:spLocks noGrp="1"/>
          </p:cNvSpPr>
          <p:nvPr>
            <p:ph type="body" sz="quarter" idx="15"/>
          </p:nvPr>
        </p:nvSpPr>
        <p:spPr>
          <a:xfrm>
            <a:off x="1447800" y="10552371"/>
            <a:ext cx="2005212" cy="95477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lvl="1" indent="0">
              <a:lnSpc>
                <a:spcPct val="120000"/>
              </a:lnSpc>
              <a:spcBef>
                <a:spcPts val="0"/>
              </a:spcBef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Textebene 2</a:t>
            </a:r>
          </a:p>
          <a:p>
            <a:pPr marL="0" lvl="2" indent="0">
              <a:lnSpc>
                <a:spcPct val="120000"/>
              </a:lnSpc>
              <a:spcBef>
                <a:spcPts val="0"/>
              </a:spcBef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Textebene 3</a:t>
            </a:r>
          </a:p>
        </p:txBody>
      </p:sp>
      <p:sp>
        <p:nvSpPr>
          <p:cNvPr id="21" name="Textebene 4"/>
          <p:cNvSpPr txBox="1">
            <a:spLocks noGrp="1"/>
          </p:cNvSpPr>
          <p:nvPr>
            <p:ph type="body" sz="quarter" idx="16"/>
          </p:nvPr>
        </p:nvSpPr>
        <p:spPr>
          <a:xfrm>
            <a:off x="13716694" y="11022651"/>
            <a:ext cx="1913472" cy="48449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lvl="3" indent="0">
              <a:spcBef>
                <a:spcPts val="0"/>
              </a:spcBef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Textebene 4</a:t>
            </a:r>
          </a:p>
        </p:txBody>
      </p:sp>
      <p:sp>
        <p:nvSpPr>
          <p:cNvPr id="2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haltsfolie TEXT 2 Spalten 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iteltext"/>
          <p:cNvSpPr txBox="1">
            <a:spLocks noGrp="1"/>
          </p:cNvSpPr>
          <p:nvPr>
            <p:ph type="body" sz="quarter" idx="13"/>
          </p:nvPr>
        </p:nvSpPr>
        <p:spPr>
          <a:xfrm>
            <a:off x="1447800" y="793750"/>
            <a:ext cx="14109700" cy="17653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SzTx/>
              <a:buNone/>
              <a:defRPr sz="4800" b="1">
                <a:solidFill>
                  <a:srgbClr val="BE342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Titeltext</a:t>
            </a:r>
          </a:p>
        </p:txBody>
      </p:sp>
      <p:pic>
        <p:nvPicPr>
          <p:cNvPr id="151" name="ph-kringel-rot.gif" descr="ph-kringel-rot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0" y="406400"/>
            <a:ext cx="2921000" cy="184150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Textebene 1…"/>
          <p:cNvSpPr txBox="1">
            <a:spLocks noGrp="1"/>
          </p:cNvSpPr>
          <p:nvPr>
            <p:ph type="body" sz="half" idx="14"/>
          </p:nvPr>
        </p:nvSpPr>
        <p:spPr>
          <a:xfrm>
            <a:off x="1447800" y="3077368"/>
            <a:ext cx="6319243" cy="90892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500"/>
              </a:spcBef>
              <a:buSzTx/>
              <a:buNone/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lnSpc>
                <a:spcPct val="120000"/>
              </a:lnSpc>
              <a:spcBef>
                <a:spcPts val="2500"/>
              </a:spcBef>
              <a:defRPr sz="36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spcBef>
                <a:spcPts val="2500"/>
              </a:spcBef>
              <a:defRPr sz="30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spcBef>
                <a:spcPts val="2500"/>
              </a:spcBef>
              <a:defRPr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spcBef>
                <a:spcPts val="2500"/>
              </a:spcBef>
              <a:defRPr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rPr dirty="0"/>
              <a:t>Textebene 1</a:t>
            </a:r>
          </a:p>
          <a:p>
            <a:pPr lvl="1"/>
            <a:r>
              <a:rPr dirty="0"/>
              <a:t>Textebene 2</a:t>
            </a:r>
          </a:p>
          <a:p>
            <a:pPr lvl="2"/>
            <a:r>
              <a:rPr dirty="0"/>
              <a:t>Textebene 3</a:t>
            </a:r>
          </a:p>
          <a:p>
            <a:pPr lvl="3"/>
            <a:r>
              <a:rPr dirty="0"/>
              <a:t>Textebene 4</a:t>
            </a:r>
          </a:p>
          <a:p>
            <a:pPr lvl="4"/>
            <a:r>
              <a:rPr dirty="0"/>
              <a:t>Textebene 5</a:t>
            </a:r>
          </a:p>
        </p:txBody>
      </p:sp>
      <p:sp>
        <p:nvSpPr>
          <p:cNvPr id="153" name="Textebene 1…"/>
          <p:cNvSpPr txBox="1">
            <a:spLocks noGrp="1"/>
          </p:cNvSpPr>
          <p:nvPr>
            <p:ph type="body" sz="half" idx="15"/>
          </p:nvPr>
        </p:nvSpPr>
        <p:spPr>
          <a:xfrm>
            <a:off x="8343900" y="3077368"/>
            <a:ext cx="6319243" cy="90892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500"/>
              </a:spcBef>
              <a:buSzTx/>
              <a:buNone/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lnSpc>
                <a:spcPct val="120000"/>
              </a:lnSpc>
              <a:spcBef>
                <a:spcPts val="2500"/>
              </a:spcBef>
              <a:defRPr sz="36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spcBef>
                <a:spcPts val="2500"/>
              </a:spcBef>
              <a:defRPr sz="30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spcBef>
                <a:spcPts val="2500"/>
              </a:spcBef>
              <a:defRPr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spcBef>
                <a:spcPts val="2500"/>
              </a:spcBef>
              <a:defRPr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grpSp>
        <p:nvGrpSpPr>
          <p:cNvPr id="158" name="Gruppieren"/>
          <p:cNvGrpSpPr/>
          <p:nvPr/>
        </p:nvGrpSpPr>
        <p:grpSpPr>
          <a:xfrm>
            <a:off x="-1" y="-1"/>
            <a:ext cx="396002" cy="13003202"/>
            <a:chOff x="0" y="0"/>
            <a:chExt cx="396000" cy="13003200"/>
          </a:xfrm>
        </p:grpSpPr>
        <p:sp>
          <p:nvSpPr>
            <p:cNvPr id="154" name="Rechteck"/>
            <p:cNvSpPr/>
            <p:nvPr/>
          </p:nvSpPr>
          <p:spPr>
            <a:xfrm>
              <a:off x="0" y="-1"/>
              <a:ext cx="396001" cy="3250802"/>
            </a:xfrm>
            <a:prstGeom prst="rect">
              <a:avLst/>
            </a:prstGeom>
            <a:solidFill>
              <a:srgbClr val="D11F20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155" name="Rechteck"/>
            <p:cNvSpPr/>
            <p:nvPr/>
          </p:nvSpPr>
          <p:spPr>
            <a:xfrm>
              <a:off x="-1" y="3250800"/>
              <a:ext cx="396002" cy="3250801"/>
            </a:xfrm>
            <a:prstGeom prst="rect">
              <a:avLst/>
            </a:prstGeom>
            <a:solidFill>
              <a:srgbClr val="EE671F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156" name="Rechteck"/>
            <p:cNvSpPr/>
            <p:nvPr/>
          </p:nvSpPr>
          <p:spPr>
            <a:xfrm>
              <a:off x="0" y="9752400"/>
              <a:ext cx="396001" cy="3250801"/>
            </a:xfrm>
            <a:prstGeom prst="rect">
              <a:avLst/>
            </a:prstGeom>
            <a:solidFill>
              <a:srgbClr val="F9B600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157" name="Rechteck"/>
            <p:cNvSpPr/>
            <p:nvPr/>
          </p:nvSpPr>
          <p:spPr>
            <a:xfrm>
              <a:off x="0" y="6501600"/>
              <a:ext cx="396001" cy="3250801"/>
            </a:xfrm>
            <a:prstGeom prst="rect">
              <a:avLst/>
            </a:prstGeom>
            <a:solidFill>
              <a:srgbClr val="F29115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</p:grpSp>
      <p:sp>
        <p:nvSpPr>
          <p:cNvPr id="159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haltsfolie 2 Bilder links ROT Kop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iteltext"/>
          <p:cNvSpPr txBox="1">
            <a:spLocks noGrp="1"/>
          </p:cNvSpPr>
          <p:nvPr>
            <p:ph type="body" sz="quarter" idx="13"/>
          </p:nvPr>
        </p:nvSpPr>
        <p:spPr>
          <a:xfrm>
            <a:off x="1447800" y="793750"/>
            <a:ext cx="14109700" cy="17653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SzTx/>
              <a:buNone/>
              <a:defRPr sz="4800" b="1">
                <a:solidFill>
                  <a:srgbClr val="BE342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Titeltext</a:t>
            </a:r>
          </a:p>
        </p:txBody>
      </p:sp>
      <p:pic>
        <p:nvPicPr>
          <p:cNvPr id="248" name="ph-kringel-rot.gif" descr="ph-kringel-rot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0" y="406400"/>
            <a:ext cx="2921000" cy="1841500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extebene 1…"/>
          <p:cNvSpPr txBox="1">
            <a:spLocks noGrp="1"/>
          </p:cNvSpPr>
          <p:nvPr>
            <p:ph type="body" sz="half" idx="14"/>
          </p:nvPr>
        </p:nvSpPr>
        <p:spPr>
          <a:xfrm>
            <a:off x="8343900" y="3077368"/>
            <a:ext cx="6319243" cy="90892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500"/>
              </a:spcBef>
              <a:buSzTx/>
              <a:buNone/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lnSpc>
                <a:spcPct val="120000"/>
              </a:lnSpc>
              <a:spcBef>
                <a:spcPts val="2500"/>
              </a:spcBef>
              <a:defRPr sz="36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spcBef>
                <a:spcPts val="2500"/>
              </a:spcBef>
              <a:defRPr sz="30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spcBef>
                <a:spcPts val="2500"/>
              </a:spcBef>
              <a:defRPr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spcBef>
                <a:spcPts val="2500"/>
              </a:spcBef>
              <a:defRPr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50" name="Bild"/>
          <p:cNvSpPr>
            <a:spLocks noGrp="1"/>
          </p:cNvSpPr>
          <p:nvPr>
            <p:ph type="pic" sz="quarter" idx="15"/>
          </p:nvPr>
        </p:nvSpPr>
        <p:spPr>
          <a:xfrm>
            <a:off x="1447800" y="3251199"/>
            <a:ext cx="6284335" cy="374641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51" name="Textebene"/>
          <p:cNvSpPr txBox="1">
            <a:spLocks noGrp="1"/>
          </p:cNvSpPr>
          <p:nvPr>
            <p:ph type="body" sz="quarter" idx="16"/>
          </p:nvPr>
        </p:nvSpPr>
        <p:spPr>
          <a:xfrm>
            <a:off x="1447800" y="11458861"/>
            <a:ext cx="6284516" cy="459514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20000"/>
              </a:lnSpc>
              <a:spcBef>
                <a:spcPts val="2500"/>
              </a:spcBef>
              <a:buSzTx/>
              <a:buNone/>
              <a:defRPr sz="2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Textebene</a:t>
            </a:r>
          </a:p>
        </p:txBody>
      </p:sp>
      <p:sp>
        <p:nvSpPr>
          <p:cNvPr id="252" name="Bild"/>
          <p:cNvSpPr>
            <a:spLocks noGrp="1"/>
          </p:cNvSpPr>
          <p:nvPr>
            <p:ph type="pic" sz="quarter" idx="17"/>
          </p:nvPr>
        </p:nvSpPr>
        <p:spPr>
          <a:xfrm>
            <a:off x="1447800" y="7689849"/>
            <a:ext cx="6284335" cy="374641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53" name="Textebene"/>
          <p:cNvSpPr txBox="1">
            <a:spLocks noGrp="1"/>
          </p:cNvSpPr>
          <p:nvPr>
            <p:ph type="body" sz="quarter" idx="18"/>
          </p:nvPr>
        </p:nvSpPr>
        <p:spPr>
          <a:xfrm>
            <a:off x="1447800" y="7012418"/>
            <a:ext cx="6284517" cy="459514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20000"/>
              </a:lnSpc>
              <a:spcBef>
                <a:spcPts val="2500"/>
              </a:spcBef>
              <a:buSzTx/>
              <a:buNone/>
              <a:defRPr sz="2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Textebene</a:t>
            </a:r>
          </a:p>
        </p:txBody>
      </p:sp>
      <p:grpSp>
        <p:nvGrpSpPr>
          <p:cNvPr id="258" name="Gruppieren"/>
          <p:cNvGrpSpPr/>
          <p:nvPr/>
        </p:nvGrpSpPr>
        <p:grpSpPr>
          <a:xfrm>
            <a:off x="-1" y="-1"/>
            <a:ext cx="396002" cy="13003202"/>
            <a:chOff x="0" y="0"/>
            <a:chExt cx="396000" cy="13003200"/>
          </a:xfrm>
        </p:grpSpPr>
        <p:sp>
          <p:nvSpPr>
            <p:cNvPr id="254" name="Rechteck"/>
            <p:cNvSpPr/>
            <p:nvPr/>
          </p:nvSpPr>
          <p:spPr>
            <a:xfrm>
              <a:off x="0" y="-1"/>
              <a:ext cx="396001" cy="3250802"/>
            </a:xfrm>
            <a:prstGeom prst="rect">
              <a:avLst/>
            </a:prstGeom>
            <a:solidFill>
              <a:srgbClr val="D11F20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255" name="Rechteck"/>
            <p:cNvSpPr/>
            <p:nvPr/>
          </p:nvSpPr>
          <p:spPr>
            <a:xfrm>
              <a:off x="-1" y="3250800"/>
              <a:ext cx="396002" cy="3250801"/>
            </a:xfrm>
            <a:prstGeom prst="rect">
              <a:avLst/>
            </a:prstGeom>
            <a:solidFill>
              <a:srgbClr val="EE671F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256" name="Rechteck"/>
            <p:cNvSpPr/>
            <p:nvPr/>
          </p:nvSpPr>
          <p:spPr>
            <a:xfrm>
              <a:off x="0" y="9752400"/>
              <a:ext cx="396001" cy="3250801"/>
            </a:xfrm>
            <a:prstGeom prst="rect">
              <a:avLst/>
            </a:prstGeom>
            <a:solidFill>
              <a:srgbClr val="F9B600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257" name="Rechteck"/>
            <p:cNvSpPr/>
            <p:nvPr/>
          </p:nvSpPr>
          <p:spPr>
            <a:xfrm>
              <a:off x="0" y="6501600"/>
              <a:ext cx="396001" cy="3250801"/>
            </a:xfrm>
            <a:prstGeom prst="rect">
              <a:avLst/>
            </a:prstGeom>
            <a:solidFill>
              <a:srgbClr val="F29115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</p:grpSp>
      <p:sp>
        <p:nvSpPr>
          <p:cNvPr id="259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haltsfolie 1 Bild 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Titeltext"/>
          <p:cNvSpPr txBox="1">
            <a:spLocks noGrp="1"/>
          </p:cNvSpPr>
          <p:nvPr>
            <p:ph type="body" sz="quarter" idx="13"/>
          </p:nvPr>
        </p:nvSpPr>
        <p:spPr>
          <a:xfrm>
            <a:off x="1447800" y="793750"/>
            <a:ext cx="14109700" cy="17653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SzTx/>
              <a:buNone/>
              <a:defRPr sz="4800" b="1">
                <a:solidFill>
                  <a:srgbClr val="BE342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Titeltext</a:t>
            </a:r>
          </a:p>
        </p:txBody>
      </p:sp>
      <p:pic>
        <p:nvPicPr>
          <p:cNvPr id="319" name="ph-kringel-rot.gif" descr="ph-kringel-rot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0" y="406400"/>
            <a:ext cx="2921000" cy="1841500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Bild"/>
          <p:cNvSpPr>
            <a:spLocks noGrp="1"/>
          </p:cNvSpPr>
          <p:nvPr>
            <p:ph type="pic" idx="14"/>
          </p:nvPr>
        </p:nvSpPr>
        <p:spPr>
          <a:xfrm>
            <a:off x="1498600" y="3251200"/>
            <a:ext cx="14058620" cy="815093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21" name="Textebene"/>
          <p:cNvSpPr txBox="1">
            <a:spLocks noGrp="1"/>
          </p:cNvSpPr>
          <p:nvPr>
            <p:ph type="body" sz="quarter" idx="15"/>
          </p:nvPr>
        </p:nvSpPr>
        <p:spPr>
          <a:xfrm>
            <a:off x="1478719" y="11479643"/>
            <a:ext cx="6284516" cy="459514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20000"/>
              </a:lnSpc>
              <a:spcBef>
                <a:spcPts val="2500"/>
              </a:spcBef>
              <a:buSzTx/>
              <a:buNone/>
              <a:defRPr sz="2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Textebene</a:t>
            </a:r>
          </a:p>
        </p:txBody>
      </p:sp>
      <p:grpSp>
        <p:nvGrpSpPr>
          <p:cNvPr id="326" name="Gruppieren"/>
          <p:cNvGrpSpPr/>
          <p:nvPr/>
        </p:nvGrpSpPr>
        <p:grpSpPr>
          <a:xfrm>
            <a:off x="-1" y="-1"/>
            <a:ext cx="396002" cy="13003202"/>
            <a:chOff x="0" y="0"/>
            <a:chExt cx="396000" cy="13003200"/>
          </a:xfrm>
        </p:grpSpPr>
        <p:sp>
          <p:nvSpPr>
            <p:cNvPr id="322" name="Rechteck"/>
            <p:cNvSpPr/>
            <p:nvPr/>
          </p:nvSpPr>
          <p:spPr>
            <a:xfrm>
              <a:off x="0" y="-1"/>
              <a:ext cx="396001" cy="3250802"/>
            </a:xfrm>
            <a:prstGeom prst="rect">
              <a:avLst/>
            </a:prstGeom>
            <a:solidFill>
              <a:srgbClr val="D11F20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323" name="Rechteck"/>
            <p:cNvSpPr/>
            <p:nvPr/>
          </p:nvSpPr>
          <p:spPr>
            <a:xfrm>
              <a:off x="-1" y="3250800"/>
              <a:ext cx="396002" cy="3250801"/>
            </a:xfrm>
            <a:prstGeom prst="rect">
              <a:avLst/>
            </a:prstGeom>
            <a:solidFill>
              <a:srgbClr val="EE671F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324" name="Rechteck"/>
            <p:cNvSpPr/>
            <p:nvPr/>
          </p:nvSpPr>
          <p:spPr>
            <a:xfrm>
              <a:off x="0" y="9752400"/>
              <a:ext cx="396001" cy="3250801"/>
            </a:xfrm>
            <a:prstGeom prst="rect">
              <a:avLst/>
            </a:prstGeom>
            <a:solidFill>
              <a:srgbClr val="F9B600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325" name="Rechteck"/>
            <p:cNvSpPr/>
            <p:nvPr/>
          </p:nvSpPr>
          <p:spPr>
            <a:xfrm>
              <a:off x="0" y="6501600"/>
              <a:ext cx="396001" cy="3250801"/>
            </a:xfrm>
            <a:prstGeom prst="rect">
              <a:avLst/>
            </a:prstGeom>
            <a:solidFill>
              <a:srgbClr val="F29115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</p:grpSp>
      <p:sp>
        <p:nvSpPr>
          <p:cNvPr id="32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Ganz 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5912" y="493702"/>
            <a:ext cx="14082889" cy="1911586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343379" y="3088640"/>
            <a:ext cx="7097890" cy="8874572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712201" y="3088640"/>
            <a:ext cx="7097888" cy="8874572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4941917" y="12382500"/>
            <a:ext cx="785471" cy="287258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Folie </a:t>
            </a:r>
            <a:fld id="{8AE6A745-7E07-4DC0-AD9D-C1CB39ECA72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98244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4941917" y="12382500"/>
            <a:ext cx="785471" cy="287258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Folie </a:t>
            </a:r>
            <a:fld id="{1FBF558D-8326-46C7-819F-1EEDF0A0D97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50371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haltsfolie TEXT SCHW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eltext"/>
          <p:cNvSpPr txBox="1">
            <a:spLocks noGrp="1"/>
          </p:cNvSpPr>
          <p:nvPr>
            <p:ph type="body" sz="quarter" idx="13"/>
          </p:nvPr>
        </p:nvSpPr>
        <p:spPr>
          <a:xfrm>
            <a:off x="1447801" y="793750"/>
            <a:ext cx="14109700" cy="17653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SzTx/>
              <a:buNone/>
              <a:defRPr sz="3375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Titeltext</a:t>
            </a:r>
          </a:p>
        </p:txBody>
      </p:sp>
      <p:sp>
        <p:nvSpPr>
          <p:cNvPr id="90" name="Textebene 1…"/>
          <p:cNvSpPr txBox="1">
            <a:spLocks noGrp="1"/>
          </p:cNvSpPr>
          <p:nvPr>
            <p:ph type="body" idx="14"/>
          </p:nvPr>
        </p:nvSpPr>
        <p:spPr>
          <a:xfrm>
            <a:off x="1447801" y="3111501"/>
            <a:ext cx="14109700" cy="8762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2249"/>
              </a:spcBef>
              <a:buSzTx/>
              <a:buNone/>
              <a:defRPr sz="281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57148" indent="-357148">
              <a:spcBef>
                <a:spcPts val="2249"/>
              </a:spcBef>
              <a:defRPr sz="2812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69654" indent="-357148">
              <a:spcBef>
                <a:spcPts val="2249"/>
              </a:spcBef>
              <a:defRPr sz="253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12514">
              <a:spcBef>
                <a:spcPts val="2249"/>
              </a:spcBef>
              <a:defRPr sz="2109">
                <a:latin typeface="Arial"/>
                <a:ea typeface="Arial"/>
                <a:cs typeface="Arial"/>
                <a:sym typeface="Arial"/>
              </a:defRPr>
            </a:lvl4pPr>
            <a:lvl5pPr marL="1125019">
              <a:spcBef>
                <a:spcPts val="2249"/>
              </a:spcBef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pic>
        <p:nvPicPr>
          <p:cNvPr id="91" name="ph-kringel-rot.gif" descr="ph-kringel-rot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0" y="406399"/>
            <a:ext cx="2921000" cy="1841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6" name="Gruppieren"/>
          <p:cNvGrpSpPr/>
          <p:nvPr/>
        </p:nvGrpSpPr>
        <p:grpSpPr>
          <a:xfrm>
            <a:off x="-2" y="1"/>
            <a:ext cx="396003" cy="13003201"/>
            <a:chOff x="0" y="0"/>
            <a:chExt cx="396000" cy="13003200"/>
          </a:xfrm>
        </p:grpSpPr>
        <p:sp>
          <p:nvSpPr>
            <p:cNvPr id="92" name="Rechteck"/>
            <p:cNvSpPr/>
            <p:nvPr/>
          </p:nvSpPr>
          <p:spPr>
            <a:xfrm>
              <a:off x="0" y="-1"/>
              <a:ext cx="396001" cy="3250802"/>
            </a:xfrm>
            <a:prstGeom prst="rect">
              <a:avLst/>
            </a:prstGeom>
            <a:solidFill>
              <a:srgbClr val="D11F20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 sz="2531"/>
            </a:p>
          </p:txBody>
        </p:sp>
        <p:sp>
          <p:nvSpPr>
            <p:cNvPr id="93" name="Rechteck"/>
            <p:cNvSpPr/>
            <p:nvPr/>
          </p:nvSpPr>
          <p:spPr>
            <a:xfrm>
              <a:off x="-1" y="3250800"/>
              <a:ext cx="396002" cy="3250801"/>
            </a:xfrm>
            <a:prstGeom prst="rect">
              <a:avLst/>
            </a:prstGeom>
            <a:solidFill>
              <a:srgbClr val="EE671F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 sz="2531"/>
            </a:p>
          </p:txBody>
        </p:sp>
        <p:sp>
          <p:nvSpPr>
            <p:cNvPr id="94" name="Rechteck"/>
            <p:cNvSpPr/>
            <p:nvPr/>
          </p:nvSpPr>
          <p:spPr>
            <a:xfrm>
              <a:off x="0" y="9752400"/>
              <a:ext cx="396001" cy="3250801"/>
            </a:xfrm>
            <a:prstGeom prst="rect">
              <a:avLst/>
            </a:prstGeom>
            <a:solidFill>
              <a:srgbClr val="F9B600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 sz="2531"/>
            </a:p>
          </p:txBody>
        </p:sp>
        <p:sp>
          <p:nvSpPr>
            <p:cNvPr id="95" name="Rechteck"/>
            <p:cNvSpPr/>
            <p:nvPr/>
          </p:nvSpPr>
          <p:spPr>
            <a:xfrm>
              <a:off x="0" y="6501600"/>
              <a:ext cx="396001" cy="3250801"/>
            </a:xfrm>
            <a:prstGeom prst="rect">
              <a:avLst/>
            </a:prstGeom>
            <a:solidFill>
              <a:srgbClr val="F29115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 sz="2531"/>
            </a:p>
          </p:txBody>
        </p:sp>
      </p:grpSp>
      <p:sp>
        <p:nvSpPr>
          <p:cNvPr id="97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5317019" y="12382500"/>
            <a:ext cx="410369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206167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gi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gi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-kringel-schwarz.gif" descr="ph-kringel-schwarz.gif"/>
          <p:cNvPicPr>
            <a:picLocks noChangeAspect="1"/>
          </p:cNvPicPr>
          <p:nvPr/>
        </p:nvPicPr>
        <p:blipFill>
          <a:blip r:embed="rId10"/>
          <a:srcRect l="19999" t="17937" r="20205" b="18882"/>
          <a:stretch>
            <a:fillRect/>
          </a:stretch>
        </p:blipFill>
        <p:spPr>
          <a:xfrm>
            <a:off x="14249397" y="924425"/>
            <a:ext cx="1328945" cy="885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4" h="21453" extrusionOk="0">
                <a:moveTo>
                  <a:pt x="21355" y="7"/>
                </a:moveTo>
                <a:cubicBezTo>
                  <a:pt x="21234" y="-65"/>
                  <a:pt x="21002" y="414"/>
                  <a:pt x="20835" y="1180"/>
                </a:cubicBezTo>
                <a:cubicBezTo>
                  <a:pt x="20553" y="2476"/>
                  <a:pt x="19763" y="5460"/>
                  <a:pt x="19410" y="6557"/>
                </a:cubicBezTo>
                <a:cubicBezTo>
                  <a:pt x="19058" y="7652"/>
                  <a:pt x="17607" y="10794"/>
                  <a:pt x="16849" y="12106"/>
                </a:cubicBezTo>
                <a:cubicBezTo>
                  <a:pt x="14192" y="16706"/>
                  <a:pt x="9325" y="19654"/>
                  <a:pt x="5867" y="18752"/>
                </a:cubicBezTo>
                <a:cubicBezTo>
                  <a:pt x="4493" y="18394"/>
                  <a:pt x="3833" y="17873"/>
                  <a:pt x="2946" y="16453"/>
                </a:cubicBezTo>
                <a:cubicBezTo>
                  <a:pt x="721" y="12890"/>
                  <a:pt x="1255" y="8661"/>
                  <a:pt x="4133" y="7047"/>
                </a:cubicBezTo>
                <a:cubicBezTo>
                  <a:pt x="5287" y="6400"/>
                  <a:pt x="6285" y="6416"/>
                  <a:pt x="7272" y="7105"/>
                </a:cubicBezTo>
                <a:cubicBezTo>
                  <a:pt x="8535" y="7986"/>
                  <a:pt x="9678" y="10247"/>
                  <a:pt x="9500" y="11500"/>
                </a:cubicBezTo>
                <a:cubicBezTo>
                  <a:pt x="9472" y="11694"/>
                  <a:pt x="9584" y="11827"/>
                  <a:pt x="9769" y="11827"/>
                </a:cubicBezTo>
                <a:cubicBezTo>
                  <a:pt x="10018" y="11827"/>
                  <a:pt x="10090" y="11642"/>
                  <a:pt x="10129" y="10933"/>
                </a:cubicBezTo>
                <a:cubicBezTo>
                  <a:pt x="10203" y="9589"/>
                  <a:pt x="9768" y="7968"/>
                  <a:pt x="8967" y="6595"/>
                </a:cubicBezTo>
                <a:cubicBezTo>
                  <a:pt x="7773" y="4551"/>
                  <a:pt x="6562" y="3959"/>
                  <a:pt x="4499" y="4412"/>
                </a:cubicBezTo>
                <a:cubicBezTo>
                  <a:pt x="2683" y="4810"/>
                  <a:pt x="1022" y="6860"/>
                  <a:pt x="244" y="9654"/>
                </a:cubicBezTo>
                <a:cubicBezTo>
                  <a:pt x="-45" y="10689"/>
                  <a:pt x="-89" y="14057"/>
                  <a:pt x="173" y="15241"/>
                </a:cubicBezTo>
                <a:cubicBezTo>
                  <a:pt x="624" y="17278"/>
                  <a:pt x="1889" y="19217"/>
                  <a:pt x="3517" y="20368"/>
                </a:cubicBezTo>
                <a:cubicBezTo>
                  <a:pt x="4015" y="20720"/>
                  <a:pt x="4138" y="20765"/>
                  <a:pt x="5000" y="20935"/>
                </a:cubicBezTo>
                <a:cubicBezTo>
                  <a:pt x="5301" y="20995"/>
                  <a:pt x="5563" y="21065"/>
                  <a:pt x="5584" y="21089"/>
                </a:cubicBezTo>
                <a:cubicBezTo>
                  <a:pt x="5606" y="21113"/>
                  <a:pt x="5691" y="21140"/>
                  <a:pt x="5770" y="21156"/>
                </a:cubicBezTo>
                <a:cubicBezTo>
                  <a:pt x="5849" y="21173"/>
                  <a:pt x="5960" y="21258"/>
                  <a:pt x="6014" y="21339"/>
                </a:cubicBezTo>
                <a:cubicBezTo>
                  <a:pt x="6145" y="21535"/>
                  <a:pt x="6901" y="21464"/>
                  <a:pt x="7144" y="21233"/>
                </a:cubicBezTo>
                <a:cubicBezTo>
                  <a:pt x="7250" y="21133"/>
                  <a:pt x="7645" y="21079"/>
                  <a:pt x="8017" y="21108"/>
                </a:cubicBezTo>
                <a:cubicBezTo>
                  <a:pt x="8389" y="21137"/>
                  <a:pt x="8792" y="21062"/>
                  <a:pt x="8915" y="20945"/>
                </a:cubicBezTo>
                <a:cubicBezTo>
                  <a:pt x="9039" y="20827"/>
                  <a:pt x="9198" y="20713"/>
                  <a:pt x="9262" y="20695"/>
                </a:cubicBezTo>
                <a:cubicBezTo>
                  <a:pt x="9327" y="20677"/>
                  <a:pt x="9412" y="20640"/>
                  <a:pt x="9455" y="20608"/>
                </a:cubicBezTo>
                <a:cubicBezTo>
                  <a:pt x="9540" y="20544"/>
                  <a:pt x="9531" y="20547"/>
                  <a:pt x="10315" y="20272"/>
                </a:cubicBezTo>
                <a:cubicBezTo>
                  <a:pt x="10616" y="20166"/>
                  <a:pt x="11037" y="19971"/>
                  <a:pt x="11252" y="19839"/>
                </a:cubicBezTo>
                <a:cubicBezTo>
                  <a:pt x="11712" y="19556"/>
                  <a:pt x="11829" y="19508"/>
                  <a:pt x="12337" y="19377"/>
                </a:cubicBezTo>
                <a:cubicBezTo>
                  <a:pt x="12547" y="19323"/>
                  <a:pt x="12747" y="19126"/>
                  <a:pt x="12780" y="18944"/>
                </a:cubicBezTo>
                <a:cubicBezTo>
                  <a:pt x="12949" y="18008"/>
                  <a:pt x="12972" y="17971"/>
                  <a:pt x="13190" y="18242"/>
                </a:cubicBezTo>
                <a:cubicBezTo>
                  <a:pt x="13355" y="18447"/>
                  <a:pt x="13422" y="18430"/>
                  <a:pt x="13492" y="18156"/>
                </a:cubicBezTo>
                <a:cubicBezTo>
                  <a:pt x="13542" y="17959"/>
                  <a:pt x="13691" y="17790"/>
                  <a:pt x="13819" y="17790"/>
                </a:cubicBezTo>
                <a:cubicBezTo>
                  <a:pt x="13948" y="17790"/>
                  <a:pt x="14132" y="17586"/>
                  <a:pt x="14224" y="17329"/>
                </a:cubicBezTo>
                <a:cubicBezTo>
                  <a:pt x="14316" y="17071"/>
                  <a:pt x="14497" y="16857"/>
                  <a:pt x="14628" y="16857"/>
                </a:cubicBezTo>
                <a:cubicBezTo>
                  <a:pt x="14759" y="16857"/>
                  <a:pt x="14820" y="16745"/>
                  <a:pt x="14763" y="16607"/>
                </a:cubicBezTo>
                <a:cubicBezTo>
                  <a:pt x="14706" y="16470"/>
                  <a:pt x="14800" y="16301"/>
                  <a:pt x="14975" y="16232"/>
                </a:cubicBezTo>
                <a:cubicBezTo>
                  <a:pt x="15149" y="16164"/>
                  <a:pt x="15329" y="15970"/>
                  <a:pt x="15373" y="15799"/>
                </a:cubicBezTo>
                <a:cubicBezTo>
                  <a:pt x="15419" y="15618"/>
                  <a:pt x="15584" y="15543"/>
                  <a:pt x="15771" y="15617"/>
                </a:cubicBezTo>
                <a:cubicBezTo>
                  <a:pt x="16009" y="15710"/>
                  <a:pt x="16128" y="15594"/>
                  <a:pt x="16239" y="15155"/>
                </a:cubicBezTo>
                <a:cubicBezTo>
                  <a:pt x="16322" y="14831"/>
                  <a:pt x="16468" y="14491"/>
                  <a:pt x="16560" y="14405"/>
                </a:cubicBezTo>
                <a:cubicBezTo>
                  <a:pt x="16653" y="14319"/>
                  <a:pt x="16690" y="14161"/>
                  <a:pt x="16644" y="14049"/>
                </a:cubicBezTo>
                <a:cubicBezTo>
                  <a:pt x="16597" y="13936"/>
                  <a:pt x="16806" y="13666"/>
                  <a:pt x="17106" y="13453"/>
                </a:cubicBezTo>
                <a:cubicBezTo>
                  <a:pt x="17406" y="13239"/>
                  <a:pt x="17632" y="12944"/>
                  <a:pt x="17613" y="12799"/>
                </a:cubicBezTo>
                <a:cubicBezTo>
                  <a:pt x="17594" y="12653"/>
                  <a:pt x="17742" y="12497"/>
                  <a:pt x="17940" y="12452"/>
                </a:cubicBezTo>
                <a:cubicBezTo>
                  <a:pt x="18142" y="12406"/>
                  <a:pt x="18364" y="12132"/>
                  <a:pt x="18441" y="11827"/>
                </a:cubicBezTo>
                <a:cubicBezTo>
                  <a:pt x="18517" y="11528"/>
                  <a:pt x="18657" y="11207"/>
                  <a:pt x="18756" y="11115"/>
                </a:cubicBezTo>
                <a:cubicBezTo>
                  <a:pt x="19011" y="10879"/>
                  <a:pt x="19593" y="8882"/>
                  <a:pt x="19603" y="8211"/>
                </a:cubicBezTo>
                <a:cubicBezTo>
                  <a:pt x="19607" y="7900"/>
                  <a:pt x="19700" y="7601"/>
                  <a:pt x="19808" y="7547"/>
                </a:cubicBezTo>
                <a:cubicBezTo>
                  <a:pt x="19916" y="7493"/>
                  <a:pt x="19966" y="7358"/>
                  <a:pt x="19917" y="7239"/>
                </a:cubicBezTo>
                <a:cubicBezTo>
                  <a:pt x="19868" y="7121"/>
                  <a:pt x="19938" y="6961"/>
                  <a:pt x="20071" y="6884"/>
                </a:cubicBezTo>
                <a:cubicBezTo>
                  <a:pt x="20205" y="6807"/>
                  <a:pt x="20278" y="6650"/>
                  <a:pt x="20232" y="6537"/>
                </a:cubicBezTo>
                <a:cubicBezTo>
                  <a:pt x="20185" y="6425"/>
                  <a:pt x="20233" y="6089"/>
                  <a:pt x="20341" y="5797"/>
                </a:cubicBezTo>
                <a:cubicBezTo>
                  <a:pt x="20449" y="5504"/>
                  <a:pt x="20527" y="5185"/>
                  <a:pt x="20508" y="5085"/>
                </a:cubicBezTo>
                <a:cubicBezTo>
                  <a:pt x="20489" y="4985"/>
                  <a:pt x="20578" y="4842"/>
                  <a:pt x="20707" y="4768"/>
                </a:cubicBezTo>
                <a:cubicBezTo>
                  <a:pt x="20836" y="4693"/>
                  <a:pt x="20898" y="4533"/>
                  <a:pt x="20848" y="4412"/>
                </a:cubicBezTo>
                <a:cubicBezTo>
                  <a:pt x="20798" y="4291"/>
                  <a:pt x="20826" y="4067"/>
                  <a:pt x="20912" y="3912"/>
                </a:cubicBezTo>
                <a:cubicBezTo>
                  <a:pt x="20998" y="3756"/>
                  <a:pt x="21079" y="3547"/>
                  <a:pt x="21086" y="3450"/>
                </a:cubicBezTo>
                <a:cubicBezTo>
                  <a:pt x="21092" y="3353"/>
                  <a:pt x="21191" y="2924"/>
                  <a:pt x="21310" y="2498"/>
                </a:cubicBezTo>
                <a:cubicBezTo>
                  <a:pt x="21429" y="2071"/>
                  <a:pt x="21511" y="1465"/>
                  <a:pt x="21490" y="1151"/>
                </a:cubicBezTo>
                <a:cubicBezTo>
                  <a:pt x="21469" y="838"/>
                  <a:pt x="21443" y="438"/>
                  <a:pt x="21432" y="267"/>
                </a:cubicBezTo>
                <a:cubicBezTo>
                  <a:pt x="21422" y="111"/>
                  <a:pt x="21396" y="31"/>
                  <a:pt x="21355" y="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" name="ph-kringel-rot.gif" descr="ph-kringel-rot.gi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08000" y="406400"/>
            <a:ext cx="2921000" cy="18415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" name="Gruppieren"/>
          <p:cNvGrpSpPr/>
          <p:nvPr/>
        </p:nvGrpSpPr>
        <p:grpSpPr>
          <a:xfrm>
            <a:off x="-1" y="-1"/>
            <a:ext cx="396002" cy="13003202"/>
            <a:chOff x="0" y="0"/>
            <a:chExt cx="396000" cy="13003200"/>
          </a:xfrm>
        </p:grpSpPr>
        <p:sp>
          <p:nvSpPr>
            <p:cNvPr id="4" name="Rechteck"/>
            <p:cNvSpPr/>
            <p:nvPr/>
          </p:nvSpPr>
          <p:spPr>
            <a:xfrm>
              <a:off x="0" y="-1"/>
              <a:ext cx="396001" cy="3250802"/>
            </a:xfrm>
            <a:prstGeom prst="rect">
              <a:avLst/>
            </a:prstGeom>
            <a:solidFill>
              <a:srgbClr val="D11F20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5" name="Rechteck"/>
            <p:cNvSpPr/>
            <p:nvPr/>
          </p:nvSpPr>
          <p:spPr>
            <a:xfrm>
              <a:off x="-1" y="3250800"/>
              <a:ext cx="396002" cy="3250801"/>
            </a:xfrm>
            <a:prstGeom prst="rect">
              <a:avLst/>
            </a:prstGeom>
            <a:solidFill>
              <a:srgbClr val="EE671F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6" name="Rechteck"/>
            <p:cNvSpPr/>
            <p:nvPr/>
          </p:nvSpPr>
          <p:spPr>
            <a:xfrm>
              <a:off x="0" y="9752400"/>
              <a:ext cx="396001" cy="3250801"/>
            </a:xfrm>
            <a:prstGeom prst="rect">
              <a:avLst/>
            </a:prstGeom>
            <a:solidFill>
              <a:srgbClr val="F9B600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7" name="Rechteck"/>
            <p:cNvSpPr/>
            <p:nvPr/>
          </p:nvSpPr>
          <p:spPr>
            <a:xfrm>
              <a:off x="0" y="6501600"/>
              <a:ext cx="396001" cy="3250801"/>
            </a:xfrm>
            <a:prstGeom prst="rect">
              <a:avLst/>
            </a:prstGeom>
            <a:solidFill>
              <a:srgbClr val="F29115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</p:grpSp>
      <p:sp>
        <p:nvSpPr>
          <p:cNvPr id="9" name="Titeltext"/>
          <p:cNvSpPr txBox="1">
            <a:spLocks noGrp="1"/>
          </p:cNvSpPr>
          <p:nvPr>
            <p:ph type="title"/>
          </p:nvPr>
        </p:nvSpPr>
        <p:spPr>
          <a:xfrm>
            <a:off x="723900" y="431800"/>
            <a:ext cx="14833600" cy="185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/>
          <a:lstStyle/>
          <a:p>
            <a:r>
              <a:t>Titeltext</a:t>
            </a:r>
          </a:p>
        </p:txBody>
      </p:sp>
      <p:sp>
        <p:nvSpPr>
          <p:cNvPr id="10" name="Textebene 1…"/>
          <p:cNvSpPr txBox="1">
            <a:spLocks noGrp="1"/>
          </p:cNvSpPr>
          <p:nvPr>
            <p:ph type="body" idx="1"/>
          </p:nvPr>
        </p:nvSpPr>
        <p:spPr>
          <a:xfrm>
            <a:off x="723900" y="3111500"/>
            <a:ext cx="14833600" cy="876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1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5443618" y="12382500"/>
            <a:ext cx="283770" cy="27513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defRPr sz="12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64" r:id="rId3"/>
    <p:sldLayoutId id="2147483668" r:id="rId4"/>
    <p:sldLayoutId id="2147483678" r:id="rId5"/>
    <p:sldLayoutId id="2147483680" r:id="rId6"/>
    <p:sldLayoutId id="2147483681" r:id="rId7"/>
    <p:sldLayoutId id="2147483682" r:id="rId8"/>
  </p:sldLayoutIdLst>
  <p:transition spd="med"/>
  <p:hf sldNum="0" hdr="0" ftr="0" dt="0"/>
  <p:txStyles>
    <p:titleStyle>
      <a:lvl1pPr marL="0" marR="0" indent="0" algn="l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1pPr>
      <a:lvl2pPr marL="0" marR="0" indent="228600" algn="l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2pPr>
      <a:lvl3pPr marL="0" marR="0" indent="457200" algn="l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3pPr>
      <a:lvl4pPr marL="0" marR="0" indent="685800" algn="l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4pPr>
      <a:lvl5pPr marL="0" marR="0" indent="914400" algn="l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5pPr>
      <a:lvl6pPr marL="0" marR="0" indent="1143000" algn="l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6pPr>
      <a:lvl7pPr marL="0" marR="0" indent="1371600" algn="l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7pPr>
      <a:lvl8pPr marL="0" marR="0" indent="1600200" algn="l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8pPr>
      <a:lvl9pPr marL="0" marR="0" indent="1828800" algn="l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9pPr>
    </p:titleStyle>
    <p:bodyStyle>
      <a:lvl1pPr marL="266700" marR="0" indent="-266700" algn="l" defTabSz="774700" latinLnBrk="0">
        <a:lnSpc>
          <a:spcPct val="100000"/>
        </a:lnSpc>
        <a:spcBef>
          <a:spcPts val="6400"/>
        </a:spcBef>
        <a:spcAft>
          <a:spcPts val="0"/>
        </a:spcAft>
        <a:buClrTx/>
        <a:buSzPct val="100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"/>
        </a:defRPr>
      </a:lvl1pPr>
      <a:lvl2pPr marL="711200" marR="0" indent="-266700" algn="l" defTabSz="774700" latinLnBrk="0">
        <a:lnSpc>
          <a:spcPct val="100000"/>
        </a:lnSpc>
        <a:spcBef>
          <a:spcPts val="6400"/>
        </a:spcBef>
        <a:spcAft>
          <a:spcPts val="0"/>
        </a:spcAft>
        <a:buClrTx/>
        <a:buSzPct val="100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"/>
        </a:defRPr>
      </a:lvl2pPr>
      <a:lvl3pPr marL="1155700" marR="0" indent="-266700" algn="l" defTabSz="774700" latinLnBrk="0">
        <a:lnSpc>
          <a:spcPct val="100000"/>
        </a:lnSpc>
        <a:spcBef>
          <a:spcPts val="6400"/>
        </a:spcBef>
        <a:spcAft>
          <a:spcPts val="0"/>
        </a:spcAft>
        <a:buClrTx/>
        <a:buSzPct val="100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"/>
        </a:defRPr>
      </a:lvl3pPr>
      <a:lvl4pPr marL="1600200" marR="0" indent="-266700" algn="l" defTabSz="774700" latinLnBrk="0">
        <a:lnSpc>
          <a:spcPct val="100000"/>
        </a:lnSpc>
        <a:spcBef>
          <a:spcPts val="6400"/>
        </a:spcBef>
        <a:spcAft>
          <a:spcPts val="0"/>
        </a:spcAft>
        <a:buClrTx/>
        <a:buSzPct val="100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"/>
        </a:defRPr>
      </a:lvl4pPr>
      <a:lvl5pPr marL="2044700" marR="0" indent="-266700" algn="l" defTabSz="774700" latinLnBrk="0">
        <a:lnSpc>
          <a:spcPct val="100000"/>
        </a:lnSpc>
        <a:spcBef>
          <a:spcPts val="6400"/>
        </a:spcBef>
        <a:spcAft>
          <a:spcPts val="0"/>
        </a:spcAft>
        <a:buClrTx/>
        <a:buSzPct val="100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"/>
        </a:defRPr>
      </a:lvl5pPr>
      <a:lvl6pPr marL="2489200" marR="0" indent="-266700" algn="l" defTabSz="774700" latinLnBrk="0">
        <a:lnSpc>
          <a:spcPct val="100000"/>
        </a:lnSpc>
        <a:spcBef>
          <a:spcPts val="6400"/>
        </a:spcBef>
        <a:spcAft>
          <a:spcPts val="0"/>
        </a:spcAft>
        <a:buClrTx/>
        <a:buSzPct val="100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"/>
        </a:defRPr>
      </a:lvl6pPr>
      <a:lvl7pPr marL="2933700" marR="0" indent="-266700" algn="l" defTabSz="774700" latinLnBrk="0">
        <a:lnSpc>
          <a:spcPct val="100000"/>
        </a:lnSpc>
        <a:spcBef>
          <a:spcPts val="6400"/>
        </a:spcBef>
        <a:spcAft>
          <a:spcPts val="0"/>
        </a:spcAft>
        <a:buClrTx/>
        <a:buSzPct val="100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"/>
        </a:defRPr>
      </a:lvl7pPr>
      <a:lvl8pPr marL="3378200" marR="0" indent="-266700" algn="l" defTabSz="774700" latinLnBrk="0">
        <a:lnSpc>
          <a:spcPct val="100000"/>
        </a:lnSpc>
        <a:spcBef>
          <a:spcPts val="6400"/>
        </a:spcBef>
        <a:spcAft>
          <a:spcPts val="0"/>
        </a:spcAft>
        <a:buClrTx/>
        <a:buSzPct val="100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"/>
        </a:defRPr>
      </a:lvl8pPr>
      <a:lvl9pPr marL="3822700" marR="0" indent="-266700" algn="l" defTabSz="774700" latinLnBrk="0">
        <a:lnSpc>
          <a:spcPct val="100000"/>
        </a:lnSpc>
        <a:spcBef>
          <a:spcPts val="6400"/>
        </a:spcBef>
        <a:spcAft>
          <a:spcPts val="0"/>
        </a:spcAft>
        <a:buClrTx/>
        <a:buSzPct val="100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r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geographie.ph-weingarten.de/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geographie.ph-weingarten.de/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sabrina@kaltenmair.de" TargetMode="External"/><Relationship Id="rId7" Type="http://schemas.openxmlformats.org/officeDocument/2006/relationships/image" Target="../media/image16.png"/><Relationship Id="rId2" Type="http://schemas.openxmlformats.org/officeDocument/2006/relationships/hyperlink" Target="mailto:lukas.albrecht@stud.ph-weingarten.de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hyperlink" Target="mailto:Beeck.sebastian@gmail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schwab@ph-weingarten.de" TargetMode="External"/><Relationship Id="rId7" Type="http://schemas.openxmlformats.org/officeDocument/2006/relationships/image" Target="../media/image46.png"/><Relationship Id="rId2" Type="http://schemas.openxmlformats.org/officeDocument/2006/relationships/hyperlink" Target="mailto:krautter@ph-weingarten.de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6.png"/><Relationship Id="rId4" Type="http://schemas.openxmlformats.org/officeDocument/2006/relationships/hyperlink" Target="mailto:zachenbacher@ph-weingarten.de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1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3.png"/><Relationship Id="rId10" Type="http://schemas.openxmlformats.org/officeDocument/2006/relationships/image" Target="../media/image20.jpeg"/><Relationship Id="rId4" Type="http://schemas.openxmlformats.org/officeDocument/2006/relationships/image" Target="../media/image15.pn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2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11" Type="http://schemas.openxmlformats.org/officeDocument/2006/relationships/image" Target="../media/image28.jpeg"/><Relationship Id="rId5" Type="http://schemas.openxmlformats.org/officeDocument/2006/relationships/image" Target="../media/image23.png"/><Relationship Id="rId10" Type="http://schemas.openxmlformats.org/officeDocument/2006/relationships/image" Target="../media/image27.jpeg"/><Relationship Id="rId4" Type="http://schemas.openxmlformats.org/officeDocument/2006/relationships/image" Target="../media/image22.jpg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hyperlink" Target="http://geographie.ph-weingarten.de/das-fach/fachschaft" TargetMode="External"/><Relationship Id="rId7" Type="http://schemas.openxmlformats.org/officeDocument/2006/relationships/image" Target="../media/image32.png"/><Relationship Id="rId2" Type="http://schemas.openxmlformats.org/officeDocument/2006/relationships/hyperlink" Target="mailto:stufa-geographie@vs-ph-weingarten.de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9" r="17332" b="42181"/>
          <a:stretch/>
        </p:blipFill>
        <p:spPr>
          <a:xfrm>
            <a:off x="606353" y="2783957"/>
            <a:ext cx="15526585" cy="5586153"/>
          </a:xfrm>
          <a:prstGeom prst="rect">
            <a:avLst/>
          </a:prstGeom>
        </p:spPr>
      </p:pic>
      <p:sp>
        <p:nvSpPr>
          <p:cNvPr id="454" name="Titeltext"/>
          <p:cNvSpPr txBox="1">
            <a:spLocks noGrp="1"/>
          </p:cNvSpPr>
          <p:nvPr>
            <p:ph type="body" idx="13"/>
          </p:nvPr>
        </p:nvSpPr>
        <p:spPr>
          <a:xfrm>
            <a:off x="1447800" y="1854200"/>
            <a:ext cx="14109700" cy="370077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de-DE" sz="7200" dirty="0"/>
              <a:t>Semestereinstiegswoche PH Weingarten</a:t>
            </a:r>
            <a:endParaRPr sz="7200" dirty="0"/>
          </a:p>
        </p:txBody>
      </p:sp>
      <p:sp>
        <p:nvSpPr>
          <p:cNvPr id="455" name="Textebene 1"/>
          <p:cNvSpPr txBox="1">
            <a:spLocks noGrp="1"/>
          </p:cNvSpPr>
          <p:nvPr>
            <p:ph type="body" idx="14"/>
          </p:nvPr>
        </p:nvSpPr>
        <p:spPr>
          <a:xfrm>
            <a:off x="1314795" y="8594690"/>
            <a:ext cx="14109700" cy="272643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de-DE" dirty="0">
                <a:solidFill>
                  <a:srgbClr val="C00000"/>
                </a:solidFill>
              </a:rPr>
              <a:t>Fach </a:t>
            </a:r>
            <a:r>
              <a:rPr lang="de-DE" dirty="0">
                <a:solidFill>
                  <a:schemeClr val="accent5"/>
                </a:solidFill>
              </a:rPr>
              <a:t>Geographie </a:t>
            </a:r>
            <a:br>
              <a:rPr lang="de-DE" dirty="0">
                <a:solidFill>
                  <a:schemeClr val="accent5"/>
                </a:solidFill>
              </a:rPr>
            </a:br>
            <a:r>
              <a:rPr lang="de-DE" dirty="0">
                <a:solidFill>
                  <a:schemeClr val="accent5"/>
                </a:solidFill>
              </a:rPr>
              <a:t>Lehramt</a:t>
            </a:r>
          </a:p>
        </p:txBody>
      </p:sp>
      <p:sp>
        <p:nvSpPr>
          <p:cNvPr id="456" name="Textebene 2…"/>
          <p:cNvSpPr txBox="1">
            <a:spLocks noGrp="1"/>
          </p:cNvSpPr>
          <p:nvPr>
            <p:ph type="body" idx="15"/>
          </p:nvPr>
        </p:nvSpPr>
        <p:spPr>
          <a:xfrm>
            <a:off x="1447800" y="11545703"/>
            <a:ext cx="10456389" cy="582724"/>
          </a:xfrm>
          <a:prstGeom prst="rect">
            <a:avLst/>
          </a:prstGeom>
        </p:spPr>
        <p:txBody>
          <a:bodyPr/>
          <a:lstStyle/>
          <a:p>
            <a:pPr marL="0" lvl="1" indent="0">
              <a:lnSpc>
                <a:spcPct val="120000"/>
              </a:lnSpc>
              <a:spcBef>
                <a:spcPts val="0"/>
              </a:spcBef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de-DE" dirty="0"/>
              <a:t>verantwortlich: Prof. Dr. Yvonne Krautter (Fachsprecherin Geographie)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941978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06FFCF-F2E3-854D-A8F8-51E4993DD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Verbinde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dich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den Geo-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Studi’s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406EB1-3B2F-3740-9285-450376939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b="1" dirty="0" err="1">
                <a:solidFill>
                  <a:schemeClr val="tx1"/>
                </a:solidFill>
              </a:rPr>
              <a:t>Trete</a:t>
            </a:r>
            <a:r>
              <a:rPr lang="en-US" sz="3600" b="1" dirty="0">
                <a:solidFill>
                  <a:schemeClr val="tx1"/>
                </a:solidFill>
              </a:rPr>
              <a:t> in die “</a:t>
            </a:r>
            <a:r>
              <a:rPr lang="en-US" sz="3600" b="1" dirty="0" err="1">
                <a:solidFill>
                  <a:schemeClr val="tx1"/>
                </a:solidFill>
              </a:rPr>
              <a:t>Geographie</a:t>
            </a:r>
            <a:r>
              <a:rPr lang="en-US" sz="3600" b="1" dirty="0">
                <a:solidFill>
                  <a:schemeClr val="tx1"/>
                </a:solidFill>
              </a:rPr>
              <a:t> Weingarten” WhatsApp Gruppe </a:t>
            </a:r>
            <a:r>
              <a:rPr lang="en-US" sz="3600" b="1" dirty="0" err="1">
                <a:solidFill>
                  <a:schemeClr val="tx1"/>
                </a:solidFill>
              </a:rPr>
              <a:t>bei</a:t>
            </a:r>
            <a:r>
              <a:rPr lang="en-US" sz="3600" b="1" dirty="0">
                <a:solidFill>
                  <a:schemeClr val="tx1"/>
                </a:solidFill>
              </a:rPr>
              <a:t> und </a:t>
            </a:r>
            <a:r>
              <a:rPr lang="en-US" sz="3600" b="1" dirty="0" err="1">
                <a:solidFill>
                  <a:schemeClr val="tx1"/>
                </a:solidFill>
              </a:rPr>
              <a:t>verpasse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keine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Neuigkeiten</a:t>
            </a:r>
            <a:r>
              <a:rPr lang="en-US" sz="3600" b="1" dirty="0">
                <a:solidFill>
                  <a:schemeClr val="tx1"/>
                </a:solidFill>
              </a:rPr>
              <a:t>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61A5629-EE1F-054E-8E00-64E08BF97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01" y="4416591"/>
            <a:ext cx="7428168" cy="725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62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11384A-90B1-4EC8-99BD-4DA8BACF9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Arial"/>
                <a:cs typeface="Arial"/>
              </a:rPr>
              <a:t>Auf der </a:t>
            </a:r>
            <a:r>
              <a:rPr lang="en-US" b="1" dirty="0" err="1">
                <a:solidFill>
                  <a:srgbClr val="C00000"/>
                </a:solidFill>
                <a:latin typeface="Arial"/>
                <a:cs typeface="Arial"/>
              </a:rPr>
              <a:t>Suche</a:t>
            </a:r>
            <a:r>
              <a:rPr lang="en-US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/>
                <a:cs typeface="Arial"/>
              </a:rPr>
              <a:t>nach</a:t>
            </a:r>
            <a:r>
              <a:rPr lang="en-US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/>
                <a:cs typeface="Arial"/>
              </a:rPr>
              <a:t>neuen</a:t>
            </a:r>
            <a:r>
              <a:rPr lang="en-US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/>
                <a:cs typeface="Arial"/>
              </a:rPr>
              <a:t>StuFa-Mitgliedern</a:t>
            </a:r>
            <a:endParaRPr lang="de-DE" dirty="0" err="1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A750A9-CA02-4A2D-8386-6A4C8B3B7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9E8C926-D731-D613-9148-914E2856A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2582333"/>
            <a:ext cx="14732000" cy="982133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0DC7266-143F-0AF3-4274-D78C83821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7585" y="3111500"/>
            <a:ext cx="5353865" cy="535386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BFBD7A1-BED8-6634-B0D1-EF34EE5D26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417" y="2291172"/>
            <a:ext cx="12014200" cy="842245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A115DC1-2381-97D5-7B55-10FD504D7F6A}"/>
              </a:ext>
            </a:extLst>
          </p:cNvPr>
          <p:cNvSpPr txBox="1"/>
          <p:nvPr/>
        </p:nvSpPr>
        <p:spPr>
          <a:xfrm>
            <a:off x="5439508" y="8699125"/>
            <a:ext cx="422030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774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Wir suchen Dich!</a:t>
            </a:r>
          </a:p>
        </p:txBody>
      </p:sp>
    </p:spTree>
    <p:extLst>
      <p:ext uri="{BB962C8B-B14F-4D97-AF65-F5344CB8AC3E}">
        <p14:creationId xmlns:p14="http://schemas.microsoft.com/office/powerpoint/2010/main" val="1253804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>
          <a:xfrm>
            <a:off x="565265" y="1025717"/>
            <a:ext cx="13963536" cy="1911586"/>
          </a:xfrm>
        </p:spPr>
        <p:txBody>
          <a:bodyPr/>
          <a:lstStyle/>
          <a:p>
            <a:pPr eaLnBrk="1" hangingPunct="1"/>
            <a:r>
              <a:rPr lang="de-DE" altLang="de-DE" dirty="0"/>
              <a:t>     </a:t>
            </a:r>
            <a:r>
              <a:rPr lang="de-DE" altLang="de-DE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Informationen für Studierende </a:t>
            </a:r>
            <a:br>
              <a:rPr lang="de-DE" altLang="de-DE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zum Start ins Semester</a:t>
            </a:r>
            <a:br>
              <a:rPr lang="de-DE" altLang="de-DE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altLang="de-DE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5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46193" y="2546320"/>
            <a:ext cx="14080068" cy="8806521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de-DE" altLang="de-DE" sz="2844" b="1" u="sng" dirty="0">
                <a:solidFill>
                  <a:schemeClr val="tx1"/>
                </a:solidFill>
              </a:rPr>
              <a:t>Inhalte der Präsentation: </a:t>
            </a:r>
          </a:p>
          <a:p>
            <a:pPr eaLnBrk="1" hangingPunct="1">
              <a:buFontTx/>
              <a:buChar char="-"/>
            </a:pPr>
            <a:r>
              <a:rPr lang="de-DE" altLang="de-DE" sz="2844" b="1" dirty="0">
                <a:solidFill>
                  <a:schemeClr val="tx1"/>
                </a:solidFill>
              </a:rPr>
              <a:t>Der </a:t>
            </a:r>
            <a:r>
              <a:rPr lang="de-DE" altLang="de-DE" sz="2844" b="1" dirty="0" err="1">
                <a:solidFill>
                  <a:schemeClr val="tx1"/>
                </a:solidFill>
              </a:rPr>
              <a:t>Moopaed</a:t>
            </a:r>
            <a:r>
              <a:rPr lang="de-DE" altLang="de-DE" sz="2844" b="1" dirty="0">
                <a:solidFill>
                  <a:schemeClr val="tx1"/>
                </a:solidFill>
              </a:rPr>
              <a:t>-Kurs Fachberatung Geographie </a:t>
            </a:r>
          </a:p>
          <a:p>
            <a:pPr eaLnBrk="1" hangingPunct="1">
              <a:buFontTx/>
              <a:buChar char="-"/>
            </a:pPr>
            <a:r>
              <a:rPr lang="de-DE" altLang="de-DE" sz="2844" b="1" dirty="0">
                <a:solidFill>
                  <a:schemeClr val="tx1"/>
                </a:solidFill>
              </a:rPr>
              <a:t>Die Geo-Homepage </a:t>
            </a:r>
            <a:r>
              <a:rPr lang="de-DE" altLang="de-DE" sz="2844" dirty="0">
                <a:solidFill>
                  <a:schemeClr val="tx1"/>
                </a:solidFill>
              </a:rPr>
              <a:t>mit Informations- und Downloadangebot</a:t>
            </a:r>
          </a:p>
          <a:p>
            <a:pPr eaLnBrk="1" hangingPunct="1">
              <a:buFontTx/>
              <a:buChar char="-"/>
            </a:pPr>
            <a:r>
              <a:rPr lang="de-DE" altLang="de-DE" sz="2844" b="1" dirty="0">
                <a:solidFill>
                  <a:schemeClr val="tx1"/>
                </a:solidFill>
              </a:rPr>
              <a:t>Die Belegbögen </a:t>
            </a:r>
            <a:r>
              <a:rPr lang="de-DE" altLang="de-DE" sz="2844" dirty="0">
                <a:solidFill>
                  <a:schemeClr val="tx1"/>
                </a:solidFill>
              </a:rPr>
              <a:t>für die einzelnen Geographie-Lehramts-Studiengänge:</a:t>
            </a:r>
            <a:br>
              <a:rPr lang="de-DE" altLang="de-DE" sz="2844" dirty="0">
                <a:solidFill>
                  <a:schemeClr val="tx1"/>
                </a:solidFill>
              </a:rPr>
            </a:br>
            <a:r>
              <a:rPr lang="de-DE" altLang="de-DE" sz="2844" dirty="0">
                <a:solidFill>
                  <a:schemeClr val="tx1"/>
                </a:solidFill>
              </a:rPr>
              <a:t>  BA </a:t>
            </a:r>
            <a:r>
              <a:rPr lang="de-DE" altLang="de-DE" sz="2844" dirty="0" err="1">
                <a:solidFill>
                  <a:schemeClr val="tx1"/>
                </a:solidFill>
              </a:rPr>
              <a:t>Geo</a:t>
            </a:r>
            <a:r>
              <a:rPr lang="de-DE" altLang="de-DE" sz="2844" dirty="0">
                <a:solidFill>
                  <a:schemeClr val="tx1"/>
                </a:solidFill>
              </a:rPr>
              <a:t> Lehramt Grundschule</a:t>
            </a:r>
            <a:br>
              <a:rPr lang="de-DE" altLang="de-DE" sz="2844" dirty="0">
                <a:solidFill>
                  <a:schemeClr val="tx1"/>
                </a:solidFill>
              </a:rPr>
            </a:br>
            <a:r>
              <a:rPr lang="de-DE" altLang="de-DE" sz="2844" dirty="0">
                <a:solidFill>
                  <a:schemeClr val="tx1"/>
                </a:solidFill>
              </a:rPr>
              <a:t>  BA </a:t>
            </a:r>
            <a:r>
              <a:rPr lang="de-DE" altLang="de-DE" sz="2844" dirty="0" err="1">
                <a:solidFill>
                  <a:schemeClr val="tx1"/>
                </a:solidFill>
              </a:rPr>
              <a:t>Geo</a:t>
            </a:r>
            <a:r>
              <a:rPr lang="de-DE" altLang="de-DE" sz="2844" dirty="0">
                <a:solidFill>
                  <a:schemeClr val="tx1"/>
                </a:solidFill>
              </a:rPr>
              <a:t> Lehramt Sekundarstufe </a:t>
            </a:r>
            <a:br>
              <a:rPr lang="de-DE" altLang="de-DE" sz="2844" dirty="0">
                <a:solidFill>
                  <a:schemeClr val="tx1"/>
                </a:solidFill>
              </a:rPr>
            </a:br>
            <a:r>
              <a:rPr lang="de-DE" altLang="de-DE" sz="2844" dirty="0">
                <a:solidFill>
                  <a:schemeClr val="tx1"/>
                </a:solidFill>
              </a:rPr>
              <a:t>  MA </a:t>
            </a:r>
            <a:r>
              <a:rPr lang="de-DE" altLang="de-DE" sz="2844" dirty="0" err="1">
                <a:solidFill>
                  <a:schemeClr val="tx1"/>
                </a:solidFill>
              </a:rPr>
              <a:t>Geo</a:t>
            </a:r>
            <a:r>
              <a:rPr lang="de-DE" altLang="de-DE" sz="2844" dirty="0">
                <a:solidFill>
                  <a:schemeClr val="tx1"/>
                </a:solidFill>
              </a:rPr>
              <a:t> Lehramt Grundschule</a:t>
            </a:r>
            <a:br>
              <a:rPr lang="de-DE" altLang="de-DE" sz="2844" dirty="0">
                <a:solidFill>
                  <a:schemeClr val="tx1"/>
                </a:solidFill>
              </a:rPr>
            </a:br>
            <a:r>
              <a:rPr lang="de-DE" altLang="de-DE" sz="2844" dirty="0">
                <a:solidFill>
                  <a:schemeClr val="tx1"/>
                </a:solidFill>
              </a:rPr>
              <a:t>  MA </a:t>
            </a:r>
            <a:r>
              <a:rPr lang="de-DE" altLang="de-DE" sz="2844" dirty="0" err="1">
                <a:solidFill>
                  <a:schemeClr val="tx1"/>
                </a:solidFill>
              </a:rPr>
              <a:t>Geo</a:t>
            </a:r>
            <a:r>
              <a:rPr lang="de-DE" altLang="de-DE" sz="2844" dirty="0">
                <a:solidFill>
                  <a:schemeClr val="tx1"/>
                </a:solidFill>
              </a:rPr>
              <a:t> Lehramt Sekundarstufe</a:t>
            </a:r>
            <a:br>
              <a:rPr lang="de-DE" altLang="de-DE" sz="2844" dirty="0">
                <a:solidFill>
                  <a:schemeClr val="tx1"/>
                </a:solidFill>
              </a:rPr>
            </a:br>
            <a:r>
              <a:rPr lang="de-DE" altLang="de-DE" sz="2844" dirty="0">
                <a:solidFill>
                  <a:schemeClr val="tx1"/>
                </a:solidFill>
              </a:rPr>
              <a:t>  Erweiterungsstudiengänge:</a:t>
            </a:r>
            <a:br>
              <a:rPr lang="de-DE" altLang="de-DE" sz="2844" dirty="0">
                <a:solidFill>
                  <a:schemeClr val="tx1"/>
                </a:solidFill>
              </a:rPr>
            </a:br>
            <a:r>
              <a:rPr lang="de-DE" altLang="de-DE" sz="2844" dirty="0">
                <a:solidFill>
                  <a:schemeClr val="tx1"/>
                </a:solidFill>
              </a:rPr>
              <a:t>  Geographie als Fach mit abweichendem Umfang - Sekundarstufe</a:t>
            </a:r>
            <a:br>
              <a:rPr lang="de-DE" altLang="de-DE" sz="2844" dirty="0">
                <a:solidFill>
                  <a:schemeClr val="tx1"/>
                </a:solidFill>
              </a:rPr>
            </a:br>
            <a:r>
              <a:rPr lang="de-DE" altLang="de-DE" sz="2844" dirty="0">
                <a:solidFill>
                  <a:schemeClr val="tx1"/>
                </a:solidFill>
              </a:rPr>
              <a:t>  Erweiterungsmaster Geographie – Sekundarstufe </a:t>
            </a:r>
          </a:p>
          <a:p>
            <a:pPr eaLnBrk="1" hangingPunct="1">
              <a:buFontTx/>
              <a:buChar char="-"/>
            </a:pPr>
            <a:r>
              <a:rPr lang="de-DE" altLang="de-DE" sz="2844" b="1" dirty="0">
                <a:solidFill>
                  <a:schemeClr val="tx1"/>
                </a:solidFill>
              </a:rPr>
              <a:t>Beratungsveranstaltungen in der Semestereinstiegswoche: </a:t>
            </a:r>
            <a:r>
              <a:rPr lang="de-DE" altLang="de-DE" sz="2844" dirty="0">
                <a:solidFill>
                  <a:schemeClr val="tx1"/>
                </a:solidFill>
              </a:rPr>
              <a:t>Termine bitte in LSF beachten!</a:t>
            </a:r>
            <a:br>
              <a:rPr lang="de-DE" altLang="de-DE" sz="2844" dirty="0"/>
            </a:br>
            <a:endParaRPr lang="de-DE" altLang="de-DE" sz="2844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altLang="de-DE" sz="2844" b="1" dirty="0"/>
              <a:t>	</a:t>
            </a:r>
            <a:endParaRPr lang="de-DE" altLang="de-DE" sz="2844" dirty="0"/>
          </a:p>
        </p:txBody>
      </p:sp>
    </p:spTree>
    <p:extLst>
      <p:ext uri="{BB962C8B-B14F-4D97-AF65-F5344CB8AC3E}">
        <p14:creationId xmlns:p14="http://schemas.microsoft.com/office/powerpoint/2010/main" val="2852860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Der </a:t>
            </a:r>
            <a:r>
              <a:rPr lang="de-DE" dirty="0" err="1"/>
              <a:t>Moopaed</a:t>
            </a:r>
            <a:r>
              <a:rPr lang="de-DE" dirty="0"/>
              <a:t>-Kurs </a:t>
            </a:r>
            <a:br>
              <a:rPr lang="de-DE" dirty="0"/>
            </a:br>
            <a:r>
              <a:rPr lang="de-DE" dirty="0"/>
              <a:t>Fachberatung Geographie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1569362" y="11378311"/>
            <a:ext cx="13866576" cy="983539"/>
          </a:xfrm>
        </p:spPr>
        <p:txBody>
          <a:bodyPr/>
          <a:lstStyle/>
          <a:p>
            <a:r>
              <a:rPr lang="de-DE" b="1" dirty="0">
                <a:solidFill>
                  <a:srgbClr val="C00000"/>
                </a:solidFill>
              </a:rPr>
              <a:t>Alle Geographie-Studierende sollten sich in diesen </a:t>
            </a:r>
            <a:r>
              <a:rPr lang="de-DE" b="1" dirty="0" err="1">
                <a:solidFill>
                  <a:srgbClr val="C00000"/>
                </a:solidFill>
              </a:rPr>
              <a:t>Moopaed</a:t>
            </a:r>
            <a:r>
              <a:rPr lang="de-DE" b="1" dirty="0">
                <a:solidFill>
                  <a:srgbClr val="C00000"/>
                </a:solidFill>
              </a:rPr>
              <a:t>-Kurs einschreiben. So erreichen Sie auch unsere Rundmails und der Stufa-Newsletter mit aktuellen Hinweisen.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4106174"/>
            <a:ext cx="12741618" cy="659459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0622306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Der </a:t>
            </a:r>
            <a:r>
              <a:rPr lang="de-DE" dirty="0" err="1"/>
              <a:t>Moopaed</a:t>
            </a:r>
            <a:r>
              <a:rPr lang="de-DE" dirty="0"/>
              <a:t>-Kurs </a:t>
            </a:r>
            <a:br>
              <a:rPr lang="de-DE" dirty="0"/>
            </a:br>
            <a:r>
              <a:rPr lang="de-DE" dirty="0"/>
              <a:t>Fachberatung Geographie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1447800" y="2652640"/>
            <a:ext cx="13866576" cy="9922653"/>
          </a:xfrm>
        </p:spPr>
        <p:txBody>
          <a:bodyPr/>
          <a:lstStyle/>
          <a:p>
            <a:r>
              <a:rPr lang="de-DE" sz="2000" dirty="0"/>
              <a:t>Die Informationen im </a:t>
            </a:r>
            <a:r>
              <a:rPr lang="de-DE" sz="2000" dirty="0" err="1"/>
              <a:t>Moopaed</a:t>
            </a:r>
            <a:r>
              <a:rPr lang="de-DE" sz="2000" dirty="0"/>
              <a:t>-Kurs „Fachberatung Geographie“ ergänzen das öffentlich zugängliche Informationsangebot der PH Geographie-Homepage </a:t>
            </a:r>
            <a:r>
              <a:rPr lang="de-DE" sz="2000" dirty="0">
                <a:hlinkClick r:id="rId2"/>
              </a:rPr>
              <a:t>https://geographie.ph-weingarten.de/</a:t>
            </a:r>
            <a:r>
              <a:rPr lang="de-DE" sz="2000" dirty="0"/>
              <a:t> mit fachinternen Hinweisen, die aus datenschutzrechtlichen Gründen nur für immatrikulierte Studierende zugänglich sind.</a:t>
            </a:r>
          </a:p>
          <a:p>
            <a:r>
              <a:rPr lang="de-DE" sz="2000" b="1" dirty="0"/>
              <a:t>Inhalte: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Belegbögen im Fach Geographie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Übersicht zum Lehrangebot der Geographie</a:t>
            </a:r>
            <a:br>
              <a:rPr lang="de-DE" sz="2000" dirty="0"/>
            </a:br>
            <a:r>
              <a:rPr lang="de-DE" sz="2000" dirty="0"/>
              <a:t>	- nach Semestern</a:t>
            </a:r>
            <a:br>
              <a:rPr lang="de-DE" sz="2000" dirty="0"/>
            </a:br>
            <a:r>
              <a:rPr lang="de-DE" sz="2000" dirty="0"/>
              <a:t>	- geplanter Turnus von Lehrveranstaltungen (Rotation von Veranstaltungen):  </a:t>
            </a:r>
            <a:br>
              <a:rPr lang="de-DE" sz="2000" dirty="0"/>
            </a:br>
            <a:r>
              <a:rPr lang="de-DE" sz="2000" dirty="0"/>
              <a:t>           Was wird im Wintersemester angeboten? Was wird im Sommersemester angeboten?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Informationen für Erstsemester im Fach Geographie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Informationen zu Exkursionen, Ersatzexkursionen (wg. Corona) und Großexkursionen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Hinweise zu den SOL-Veranstaltungen (Selbst-organisiertes-Lernen: Geländearbeit, Feldforschung, Außerschulischer Lernort, Gestaltung geographischer Medien)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Informationen zum wissenschaftlichen Arbeiten in der Geographie (BA-Arbeit, MA-Arbeit,…)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Aktuelle Hinweise (Prüfungswoche, Veranstaltungen der </a:t>
            </a:r>
            <a:r>
              <a:rPr lang="de-DE" sz="2000" dirty="0" err="1"/>
              <a:t>GeoStufa</a:t>
            </a:r>
            <a:r>
              <a:rPr lang="de-DE" sz="2000" dirty="0"/>
              <a:t>, …)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Die Geo-Stufa (Team, Ansprechpersonen für Studienberatung, Newsletter)</a:t>
            </a:r>
          </a:p>
          <a:p>
            <a:r>
              <a:rPr lang="de-DE" sz="2000" b="1" dirty="0">
                <a:solidFill>
                  <a:srgbClr val="C00000"/>
                </a:solidFill>
              </a:rPr>
              <a:t>Alle Geographie-Studierende sollten sich in diesen </a:t>
            </a:r>
            <a:r>
              <a:rPr lang="de-DE" sz="2000" b="1" dirty="0" err="1">
                <a:solidFill>
                  <a:srgbClr val="C00000"/>
                </a:solidFill>
              </a:rPr>
              <a:t>Moopaed</a:t>
            </a:r>
            <a:r>
              <a:rPr lang="de-DE" sz="2000" b="1" dirty="0">
                <a:solidFill>
                  <a:srgbClr val="C00000"/>
                </a:solidFill>
              </a:rPr>
              <a:t>-Kurs einschreiben. So erreichen Sie auch unsere Rundmails und der Stufa-Newsletter mit aktuellen Hinweisen. </a:t>
            </a:r>
          </a:p>
        </p:txBody>
      </p:sp>
    </p:spTree>
    <p:extLst>
      <p:ext uri="{BB962C8B-B14F-4D97-AF65-F5344CB8AC3E}">
        <p14:creationId xmlns:p14="http://schemas.microsoft.com/office/powerpoint/2010/main" val="89427296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550" y="3111500"/>
            <a:ext cx="14833600" cy="87630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de-DE" sz="2800" dirty="0">
                <a:solidFill>
                  <a:schemeClr val="tx1"/>
                </a:solidFill>
              </a:rPr>
              <a:t>Informationen zum Fach, zu den Mitarbeitern, zur Fachschaft Geographie und dem Aufbau des Studiums der Geographie finden Sie auf unserer Homepage: </a:t>
            </a:r>
            <a:br>
              <a:rPr lang="de-DE" sz="2800" dirty="0">
                <a:solidFill>
                  <a:schemeClr val="tx1"/>
                </a:solidFill>
              </a:rPr>
            </a:br>
            <a:r>
              <a:rPr lang="de-DE" dirty="0">
                <a:hlinkClick r:id="rId2"/>
              </a:rPr>
              <a:t>https://geographie.ph-weingarten.de/</a:t>
            </a:r>
            <a:endParaRPr lang="de-DE" dirty="0"/>
          </a:p>
          <a:p>
            <a:pPr>
              <a:defRPr/>
            </a:pPr>
            <a:endParaRPr lang="de-DE" dirty="0"/>
          </a:p>
          <a:p>
            <a:pPr>
              <a:defRPr/>
            </a:pPr>
            <a:endParaRPr lang="de-DE" dirty="0"/>
          </a:p>
          <a:p>
            <a:pPr>
              <a:defRPr/>
            </a:pPr>
            <a:endParaRPr lang="de-DE" dirty="0"/>
          </a:p>
          <a:p>
            <a:pPr>
              <a:defRPr/>
            </a:pPr>
            <a:endParaRPr lang="de-DE" dirty="0"/>
          </a:p>
          <a:p>
            <a:pPr>
              <a:defRPr/>
            </a:pPr>
            <a:endParaRPr lang="de-DE" dirty="0"/>
          </a:p>
          <a:p>
            <a:pPr marL="0" indent="0">
              <a:buNone/>
              <a:defRPr/>
            </a:pPr>
            <a:endParaRPr lang="de-DE" dirty="0"/>
          </a:p>
          <a:p>
            <a:pPr>
              <a:defRPr/>
            </a:pPr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219200" y="431800"/>
            <a:ext cx="14338300" cy="1854200"/>
          </a:xfrm>
        </p:spPr>
        <p:txBody>
          <a:bodyPr/>
          <a:lstStyle/>
          <a:p>
            <a:r>
              <a:rPr lang="de-DE" altLang="de-DE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Homepage im Fach Geographie </a:t>
            </a:r>
            <a:br>
              <a:rPr lang="de-DE" altLang="de-DE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altLang="de-DE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4878884"/>
            <a:ext cx="8926171" cy="782111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65054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Inhaltsplatzhalter 2"/>
          <p:cNvSpPr>
            <a:spLocks noGrp="1"/>
          </p:cNvSpPr>
          <p:nvPr>
            <p:ph idx="1"/>
          </p:nvPr>
        </p:nvSpPr>
        <p:spPr>
          <a:xfrm>
            <a:off x="971550" y="3111500"/>
            <a:ext cx="14833600" cy="8763000"/>
          </a:xfrm>
        </p:spPr>
        <p:txBody>
          <a:bodyPr/>
          <a:lstStyle/>
          <a:p>
            <a:pPr marL="0" indent="0">
              <a:buNone/>
            </a:pPr>
            <a:r>
              <a:rPr lang="de-DE" altLang="de-DE" sz="2800" dirty="0">
                <a:solidFill>
                  <a:schemeClr val="tx1"/>
                </a:solidFill>
              </a:rPr>
              <a:t>Bitte nutzen Sie den für Sie zutreffenden </a:t>
            </a:r>
            <a:r>
              <a:rPr lang="de-DE" altLang="de-DE" sz="2800" b="1" dirty="0">
                <a:solidFill>
                  <a:schemeClr val="tx1"/>
                </a:solidFill>
              </a:rPr>
              <a:t>Belegbogen</a:t>
            </a:r>
            <a:r>
              <a:rPr lang="de-DE" altLang="de-DE" sz="2800" dirty="0">
                <a:solidFill>
                  <a:schemeClr val="tx1"/>
                </a:solidFill>
              </a:rPr>
              <a:t> für die Planung des Geographiestudiums: Rubrik Studium – Downloadbereich:</a:t>
            </a:r>
          </a:p>
          <a:p>
            <a:endParaRPr lang="de-DE" altLang="de-DE" dirty="0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219200" y="431800"/>
            <a:ext cx="14338300" cy="1854200"/>
          </a:xfrm>
        </p:spPr>
        <p:txBody>
          <a:bodyPr/>
          <a:lstStyle/>
          <a:p>
            <a:r>
              <a:rPr lang="de-DE" altLang="de-DE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Homepage im Fach Geographie: </a:t>
            </a:r>
            <a:br>
              <a:rPr lang="de-DE" altLang="de-DE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Bereich Studium - Belegbögen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4461709"/>
            <a:ext cx="9650172" cy="777348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66985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>
          <a:xfrm>
            <a:off x="445911" y="869245"/>
            <a:ext cx="15364178" cy="1792112"/>
          </a:xfrm>
        </p:spPr>
        <p:txBody>
          <a:bodyPr/>
          <a:lstStyle/>
          <a:p>
            <a:r>
              <a:rPr lang="de-DE" altLang="de-DE" sz="4800" dirty="0"/>
              <a:t>  </a:t>
            </a:r>
            <a:r>
              <a:rPr lang="de-DE" altLang="de-DE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Belegbögen: </a:t>
            </a:r>
            <a:br>
              <a:rPr lang="de-DE" altLang="de-DE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Ihr „Laufzettel“ durch das Geographiestudium</a:t>
            </a:r>
          </a:p>
        </p:txBody>
      </p:sp>
      <p:sp>
        <p:nvSpPr>
          <p:cNvPr id="9219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dirty="0">
                <a:solidFill>
                  <a:schemeClr val="tx1"/>
                </a:solidFill>
              </a:rPr>
              <a:t>Auf dem </a:t>
            </a:r>
            <a:r>
              <a:rPr lang="de-DE" altLang="de-DE" b="1" dirty="0">
                <a:solidFill>
                  <a:schemeClr val="tx1"/>
                </a:solidFill>
              </a:rPr>
              <a:t>Belegbogen</a:t>
            </a:r>
            <a:r>
              <a:rPr lang="de-DE" altLang="de-DE" dirty="0">
                <a:solidFill>
                  <a:schemeClr val="tx1"/>
                </a:solidFill>
              </a:rPr>
              <a:t> finden Sie alle Module und alle Lehrveranstaltungen, </a:t>
            </a:r>
            <a:br>
              <a:rPr lang="de-DE" altLang="de-DE" dirty="0">
                <a:solidFill>
                  <a:schemeClr val="tx1"/>
                </a:solidFill>
              </a:rPr>
            </a:br>
            <a:r>
              <a:rPr lang="de-DE" altLang="de-DE" dirty="0">
                <a:solidFill>
                  <a:schemeClr val="tx1"/>
                </a:solidFill>
              </a:rPr>
              <a:t>die für Ihr Geographie-Studium relevant sind. </a:t>
            </a:r>
          </a:p>
          <a:p>
            <a:r>
              <a:rPr lang="de-DE" altLang="de-DE" dirty="0">
                <a:solidFill>
                  <a:schemeClr val="tx1"/>
                </a:solidFill>
              </a:rPr>
              <a:t>Drucken Sie sich den für Sie zutreffenden Belegbogen aus (BA GS, BA Sek etc.).</a:t>
            </a:r>
          </a:p>
          <a:p>
            <a:r>
              <a:rPr lang="de-DE" altLang="de-DE" b="1" dirty="0">
                <a:solidFill>
                  <a:schemeClr val="tx1"/>
                </a:solidFill>
              </a:rPr>
              <a:t>Prüfungshinweise</a:t>
            </a:r>
            <a:r>
              <a:rPr lang="de-DE" altLang="de-DE" dirty="0">
                <a:solidFill>
                  <a:schemeClr val="tx1"/>
                </a:solidFill>
              </a:rPr>
              <a:t> zu den Modulen sind </a:t>
            </a:r>
            <a:br>
              <a:rPr lang="de-DE" altLang="de-DE" dirty="0">
                <a:solidFill>
                  <a:schemeClr val="tx1"/>
                </a:solidFill>
              </a:rPr>
            </a:br>
            <a:r>
              <a:rPr lang="de-DE" altLang="de-DE" dirty="0">
                <a:solidFill>
                  <a:schemeClr val="tx1"/>
                </a:solidFill>
              </a:rPr>
              <a:t>dort in Kurzform beschrieben. </a:t>
            </a:r>
            <a:br>
              <a:rPr lang="de-DE" altLang="de-DE" dirty="0">
                <a:solidFill>
                  <a:schemeClr val="tx1"/>
                </a:solidFill>
              </a:rPr>
            </a:br>
            <a:br>
              <a:rPr lang="de-DE" altLang="de-DE" dirty="0">
                <a:solidFill>
                  <a:schemeClr val="tx1"/>
                </a:solidFill>
              </a:rPr>
            </a:br>
            <a:r>
              <a:rPr lang="de-DE" altLang="de-DE" dirty="0">
                <a:solidFill>
                  <a:schemeClr val="tx1"/>
                </a:solidFill>
              </a:rPr>
              <a:t>Eine ausführliche Information zu einzelnen </a:t>
            </a:r>
            <a:br>
              <a:rPr lang="de-DE" altLang="de-DE" dirty="0">
                <a:solidFill>
                  <a:schemeClr val="tx1"/>
                </a:solidFill>
              </a:rPr>
            </a:br>
            <a:r>
              <a:rPr lang="de-DE" altLang="de-DE" b="1" dirty="0">
                <a:solidFill>
                  <a:schemeClr val="tx1"/>
                </a:solidFill>
              </a:rPr>
              <a:t>Lehrveranstaltungen</a:t>
            </a:r>
            <a:r>
              <a:rPr lang="de-DE" altLang="de-DE" dirty="0">
                <a:solidFill>
                  <a:schemeClr val="tx1"/>
                </a:solidFill>
              </a:rPr>
              <a:t>, </a:t>
            </a:r>
            <a:r>
              <a:rPr lang="de-DE" altLang="de-DE" b="1" dirty="0">
                <a:solidFill>
                  <a:schemeClr val="tx1"/>
                </a:solidFill>
              </a:rPr>
              <a:t>Studienleistungen </a:t>
            </a:r>
            <a:br>
              <a:rPr lang="de-DE" altLang="de-DE" b="1" dirty="0">
                <a:solidFill>
                  <a:schemeClr val="tx1"/>
                </a:solidFill>
              </a:rPr>
            </a:br>
            <a:r>
              <a:rPr lang="de-DE" altLang="de-DE" b="1" dirty="0">
                <a:solidFill>
                  <a:schemeClr val="tx1"/>
                </a:solidFill>
              </a:rPr>
              <a:t>und Prüfungsmodalitäten </a:t>
            </a:r>
            <a:r>
              <a:rPr lang="de-DE" altLang="de-DE" dirty="0">
                <a:solidFill>
                  <a:schemeClr val="tx1"/>
                </a:solidFill>
              </a:rPr>
              <a:t>erhalten Sie für </a:t>
            </a:r>
            <a:br>
              <a:rPr lang="de-DE" altLang="de-DE" dirty="0">
                <a:solidFill>
                  <a:schemeClr val="tx1"/>
                </a:solidFill>
              </a:rPr>
            </a:br>
            <a:r>
              <a:rPr lang="de-DE" altLang="de-DE" dirty="0">
                <a:solidFill>
                  <a:schemeClr val="tx1"/>
                </a:solidFill>
              </a:rPr>
              <a:t>ausgewählte Veranstaltungen über unsere </a:t>
            </a:r>
            <a:br>
              <a:rPr lang="de-DE" altLang="de-DE" dirty="0">
                <a:solidFill>
                  <a:schemeClr val="tx1"/>
                </a:solidFill>
              </a:rPr>
            </a:br>
            <a:r>
              <a:rPr lang="de-DE" altLang="de-DE" dirty="0">
                <a:solidFill>
                  <a:schemeClr val="tx1"/>
                </a:solidFill>
              </a:rPr>
              <a:t>weiteren Download-Angebote im </a:t>
            </a:r>
            <a:r>
              <a:rPr lang="de-DE" altLang="de-DE" dirty="0" err="1">
                <a:solidFill>
                  <a:schemeClr val="tx1"/>
                </a:solidFill>
              </a:rPr>
              <a:t>Moopaed</a:t>
            </a:r>
            <a:r>
              <a:rPr lang="de-DE" altLang="de-DE" dirty="0">
                <a:solidFill>
                  <a:schemeClr val="tx1"/>
                </a:solidFill>
              </a:rPr>
              <a:t>-Kurs </a:t>
            </a:r>
            <a:br>
              <a:rPr lang="de-DE" altLang="de-DE" dirty="0">
                <a:solidFill>
                  <a:schemeClr val="tx1"/>
                </a:solidFill>
              </a:rPr>
            </a:br>
            <a:r>
              <a:rPr lang="de-DE" altLang="de-DE" dirty="0">
                <a:solidFill>
                  <a:schemeClr val="tx1"/>
                </a:solidFill>
              </a:rPr>
              <a:t>Fachberatung Geographie</a:t>
            </a:r>
            <a:br>
              <a:rPr lang="de-DE" altLang="de-DE" dirty="0">
                <a:solidFill>
                  <a:schemeClr val="tx1"/>
                </a:solidFill>
              </a:rPr>
            </a:br>
            <a:r>
              <a:rPr lang="de-DE" altLang="de-DE" dirty="0">
                <a:solidFill>
                  <a:schemeClr val="tx1"/>
                </a:solidFill>
              </a:rPr>
              <a:t>und durch die  Dozenten im Rahmen der Lehrveranstaltungen.</a:t>
            </a:r>
            <a:br>
              <a:rPr lang="de-DE" altLang="de-DE" dirty="0">
                <a:solidFill>
                  <a:schemeClr val="tx1"/>
                </a:solidFill>
              </a:rPr>
            </a:br>
            <a:endParaRPr lang="de-DE" altLang="de-DE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e-DE" altLang="de-DE" dirty="0"/>
          </a:p>
          <a:p>
            <a:pPr marL="0" indent="0">
              <a:buNone/>
            </a:pPr>
            <a:r>
              <a:rPr lang="de-DE" altLang="de-DE" dirty="0"/>
              <a:t>                                                                                       Abbildung: Beispielseite Belegbogen Sek BA </a:t>
            </a:r>
          </a:p>
          <a:p>
            <a:endParaRPr lang="de-DE" alt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2987" y="5248564"/>
            <a:ext cx="4933676" cy="680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44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>
          <a:xfrm>
            <a:off x="723899" y="869245"/>
            <a:ext cx="15086189" cy="1792112"/>
          </a:xfrm>
        </p:spPr>
        <p:txBody>
          <a:bodyPr/>
          <a:lstStyle/>
          <a:p>
            <a:r>
              <a:rPr lang="de-DE" altLang="de-DE" b="1" dirty="0"/>
              <a:t>„Erstsemester“ in Erweiterungsstudiengängen </a:t>
            </a:r>
            <a:br>
              <a:rPr lang="de-DE" altLang="de-DE" b="1" dirty="0"/>
            </a:br>
            <a:r>
              <a:rPr lang="de-DE" altLang="de-DE" b="1" dirty="0"/>
              <a:t>der Geographie (Lehramt)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pPr marL="0" indent="0">
              <a:buNone/>
              <a:defRPr/>
            </a:pPr>
            <a:r>
              <a:rPr lang="de-DE" b="1" dirty="0">
                <a:solidFill>
                  <a:schemeClr val="tx1"/>
                </a:solidFill>
              </a:rPr>
              <a:t>Geographie als Fach mit abweichendem Umfang</a:t>
            </a:r>
          </a:p>
          <a:p>
            <a:pPr marL="0" indent="0">
              <a:buNone/>
              <a:defRPr/>
            </a:pPr>
            <a:r>
              <a:rPr lang="de-DE" b="1" dirty="0">
                <a:solidFill>
                  <a:schemeClr val="tx1"/>
                </a:solidFill>
              </a:rPr>
              <a:t>Geographie als Erweiterungsmaster</a:t>
            </a:r>
            <a:br>
              <a:rPr lang="de-DE" b="1" dirty="0">
                <a:solidFill>
                  <a:schemeClr val="tx1"/>
                </a:solidFill>
              </a:rPr>
            </a:br>
            <a:br>
              <a:rPr lang="de-DE" b="1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Nutzen Sie den passenden Belegbogen zur Planung des Studiums!</a:t>
            </a:r>
          </a:p>
          <a:p>
            <a:pPr marL="0" indent="0">
              <a:buNone/>
              <a:defRPr/>
            </a:pPr>
            <a:endParaRPr lang="de-DE" dirty="0"/>
          </a:p>
          <a:p>
            <a:pPr marL="0" indent="0">
              <a:buNone/>
              <a:defRPr/>
            </a:pPr>
            <a:endParaRPr lang="de-DE" dirty="0"/>
          </a:p>
          <a:p>
            <a:pPr marL="0" indent="0">
              <a:buNone/>
              <a:defRPr/>
            </a:pP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899" y="6165014"/>
            <a:ext cx="10297962" cy="467742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8319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altLang="de-DE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Beratung zur Planung des Studiums</a:t>
            </a:r>
          </a:p>
          <a:p>
            <a:br>
              <a:rPr lang="de-DE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/>
              <a:t>Studierende beraten Studierende in der Geographie:	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4"/>
          </p:nvPr>
        </p:nvSpPr>
        <p:spPr>
          <a:xfrm>
            <a:off x="1447800" y="3059084"/>
            <a:ext cx="14808199" cy="9945716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de-DE" dirty="0">
                <a:solidFill>
                  <a:schemeClr val="tx1"/>
                </a:solidFill>
              </a:rPr>
              <a:t>Nachdem Sie sich auf der Geo-Homepage über „Ihren“ Belegbogen und die dort zur Verfügung stehenden Informationen informiert haben, kann es sein, dass Sie noch Rückfragen haben. </a:t>
            </a:r>
          </a:p>
          <a:p>
            <a:pPr>
              <a:defRPr/>
            </a:pPr>
            <a:r>
              <a:rPr lang="de-DE" dirty="0">
                <a:solidFill>
                  <a:schemeClr val="tx1"/>
                </a:solidFill>
              </a:rPr>
              <a:t>Kontaktieren Sie bei weiteren Fragen </a:t>
            </a:r>
            <a:r>
              <a:rPr lang="de-DE" b="1" dirty="0">
                <a:solidFill>
                  <a:schemeClr val="tx1"/>
                </a:solidFill>
              </a:rPr>
              <a:t>die zuständigen Studierenden aus der Geo-Fachschaft</a:t>
            </a:r>
            <a:r>
              <a:rPr lang="de-DE" dirty="0">
                <a:solidFill>
                  <a:schemeClr val="tx1"/>
                </a:solidFill>
              </a:rPr>
              <a:t> und geben Sie immer an, welchen Studiengang und in welchem Semester Sie studieren:</a:t>
            </a:r>
            <a:br>
              <a:rPr lang="de-DE" dirty="0">
                <a:solidFill>
                  <a:schemeClr val="tx1"/>
                </a:solidFill>
              </a:rPr>
            </a:br>
            <a:endParaRPr lang="de-DE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de-DE" dirty="0"/>
              <a:t>Lukas Albrecht 				      Sabrina Kaltenmair		 	Sebastian </a:t>
            </a:r>
            <a:r>
              <a:rPr lang="de-DE" dirty="0" err="1"/>
              <a:t>Beeck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  <a:p>
            <a:pPr>
              <a:defRPr/>
            </a:pPr>
            <a:br>
              <a:rPr lang="de-DE" dirty="0"/>
            </a:br>
            <a:br>
              <a:rPr lang="de-DE" dirty="0"/>
            </a:br>
            <a:r>
              <a:rPr lang="de-DE" dirty="0"/>
              <a:t>		</a:t>
            </a:r>
          </a:p>
          <a:p>
            <a:r>
              <a:rPr lang="de-DE" dirty="0"/>
              <a:t>Grundschule BA und MA			Sekundarstufe BA	     	 	Sekundarstufe MA</a:t>
            </a:r>
            <a:br>
              <a:rPr lang="de-DE" dirty="0"/>
            </a:br>
            <a:r>
              <a:rPr lang="de-DE" sz="2533" dirty="0">
                <a:hlinkClick r:id="rId2"/>
              </a:rPr>
              <a:t>lukas.albrecht@stud.ph-weingarten.de</a:t>
            </a:r>
            <a:r>
              <a:rPr lang="de-DE" sz="2533" dirty="0"/>
              <a:t> 	</a:t>
            </a:r>
            <a:r>
              <a:rPr lang="de-DE" sz="2500" dirty="0">
                <a:hlinkClick r:id="rId3"/>
              </a:rPr>
              <a:t>sabrina@kaltenmair.de</a:t>
            </a:r>
            <a:r>
              <a:rPr lang="de-DE" sz="2500" dirty="0"/>
              <a:t> </a:t>
            </a:r>
            <a:r>
              <a:rPr lang="de-DE" dirty="0"/>
              <a:t>                </a:t>
            </a:r>
            <a:r>
              <a:rPr lang="de-DE" dirty="0">
                <a:hlinkClick r:id="rId4"/>
              </a:rPr>
              <a:t>Beeck.sebastian@gmail.com</a:t>
            </a:r>
            <a:r>
              <a:rPr lang="de-DE" dirty="0"/>
              <a:t> </a:t>
            </a:r>
            <a:br>
              <a:rPr lang="de-DE" sz="2533" dirty="0"/>
            </a:br>
            <a:endParaRPr lang="de-DE" sz="2533" dirty="0"/>
          </a:p>
          <a:p>
            <a:r>
              <a:rPr lang="de-DE" sz="2533" dirty="0"/>
              <a:t>Natürlich stehen bei offiziellen Anfragen Frau Krautter, Herr Schwab und Herr Zachenbacher zur Verfügung. </a:t>
            </a:r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1" y="6291807"/>
            <a:ext cx="3560149" cy="374626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834" y="6291806"/>
            <a:ext cx="3655142" cy="374626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33F0813-FC86-ECAB-FDC4-E59C13C6E44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139" y="6291806"/>
            <a:ext cx="3293115" cy="374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5256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137222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26842506" y="22826133"/>
            <a:ext cx="1117294" cy="376193"/>
          </a:xfrm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3"/>
              </a:buBlip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20817" indent="-508006">
              <a:spcBef>
                <a:spcPct val="20000"/>
              </a:spcBef>
              <a:buChar char="–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032025" indent="-406405">
              <a:spcBef>
                <a:spcPct val="20000"/>
              </a:spcBef>
              <a:buChar char="•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844836" indent="-406405">
              <a:spcBef>
                <a:spcPct val="20000"/>
              </a:spcBef>
              <a:buChar char="–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657646" indent="-406405">
              <a:spcBef>
                <a:spcPct val="20000"/>
              </a:spcBef>
              <a:buChar char="»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470456" indent="-40640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283266" indent="-40640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6096076" indent="-40640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908886" indent="-40640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778">
                <a:solidFill>
                  <a:schemeClr val="bg2"/>
                </a:solidFill>
              </a:rPr>
              <a:t>Folie </a:t>
            </a:r>
            <a:fld id="{4F5A357E-E468-4B4B-8321-C031EE101090}" type="slidenum">
              <a:rPr lang="de-DE" altLang="de-DE" sz="1778">
                <a:solidFill>
                  <a:schemeClr val="bg2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de-DE" altLang="de-DE" sz="1778">
              <a:solidFill>
                <a:schemeClr val="bg2"/>
              </a:solidFill>
            </a:endParaRPr>
          </a:p>
        </p:txBody>
      </p:sp>
      <p:pic>
        <p:nvPicPr>
          <p:cNvPr id="137223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290688"/>
            <a:ext cx="9536290" cy="1271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0718800" y="3111500"/>
            <a:ext cx="4838699" cy="8763000"/>
          </a:xfrm>
        </p:spPr>
        <p:txBody>
          <a:bodyPr/>
          <a:lstStyle/>
          <a:p>
            <a:pPr marL="0" indent="0">
              <a:buNone/>
            </a:pPr>
            <a:r>
              <a:rPr lang="de-DE" sz="3200" b="1" dirty="0">
                <a:solidFill>
                  <a:schemeClr val="tx1"/>
                </a:solidFill>
              </a:rPr>
              <a:t>Herzlich willkommen im Fach Geographie!</a:t>
            </a:r>
          </a:p>
          <a:p>
            <a:pPr marL="0" indent="0">
              <a:buNone/>
            </a:pPr>
            <a:r>
              <a:rPr lang="de-DE" sz="3200" dirty="0">
                <a:solidFill>
                  <a:schemeClr val="tx1"/>
                </a:solidFill>
              </a:rPr>
              <a:t>Mit dieser Präsentation möchten wir Ihnen helfen, die ersten Hürden beim Start ins Semester zu bewältigen.</a:t>
            </a:r>
          </a:p>
        </p:txBody>
      </p:sp>
    </p:spTree>
    <p:extLst>
      <p:ext uri="{BB962C8B-B14F-4D97-AF65-F5344CB8AC3E}">
        <p14:creationId xmlns:p14="http://schemas.microsoft.com/office/powerpoint/2010/main" val="48450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Beratung zur Planung des Studiums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de-DE" dirty="0">
                <a:solidFill>
                  <a:schemeClr val="tx1"/>
                </a:solidFill>
              </a:rPr>
              <a:t>Nachdem Sie sich auf der Geo-Homepage über „Ihren“ Belegbogen und die dort zur Verfügung stehenden Informationen informiert haben, kann es sein, dass Sie noch Rückfragen haben. </a:t>
            </a:r>
            <a:br>
              <a:rPr lang="de-DE" dirty="0">
                <a:solidFill>
                  <a:schemeClr val="tx1"/>
                </a:solidFill>
              </a:rPr>
            </a:b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Kontaktieren Sie bei weiteren Fragen </a:t>
            </a:r>
            <a:r>
              <a:rPr lang="de-DE" b="1" dirty="0">
                <a:solidFill>
                  <a:schemeClr val="tx1"/>
                </a:solidFill>
              </a:rPr>
              <a:t>bitte den zuständigen Dozenten bzw. Dozentin </a:t>
            </a:r>
            <a:r>
              <a:rPr lang="de-DE" dirty="0">
                <a:solidFill>
                  <a:schemeClr val="tx1"/>
                </a:solidFill>
              </a:rPr>
              <a:t>im Fach Geographie und geben Sie immer an, welchen Studiengang und in welchem Semester Sie studieren:</a:t>
            </a:r>
            <a:br>
              <a:rPr lang="de-DE" dirty="0">
                <a:solidFill>
                  <a:schemeClr val="tx1"/>
                </a:solidFill>
              </a:rPr>
            </a:b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Grundschul-Studierende kontaktieren Frau Krautter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  <a:hlinkClick r:id="rId2"/>
              </a:rPr>
              <a:t>krautter@ph-weingarten.de</a:t>
            </a:r>
            <a:br>
              <a:rPr lang="de-DE" dirty="0">
                <a:solidFill>
                  <a:schemeClr val="tx1"/>
                </a:solidFill>
              </a:rPr>
            </a:b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Sekundarstufe-Studierende kontaktieren Herrn Schwab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  <a:hlinkClick r:id="rId3"/>
              </a:rPr>
              <a:t>schwab@ph-weingarten.de</a:t>
            </a:r>
            <a:br>
              <a:rPr lang="de-DE" dirty="0">
                <a:solidFill>
                  <a:schemeClr val="tx1"/>
                </a:solidFill>
              </a:rPr>
            </a:b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Fragen zu den SOL-Veranstaltungen 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Geländearbeit regional I, II, III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bearbeitet Herr Zachenbacher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  <a:hlinkClick r:id="rId4"/>
              </a:rPr>
              <a:t>zachenbacher@ph-weingarten.de</a:t>
            </a:r>
            <a:endParaRPr lang="de-DE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endParaRPr lang="de-DE" dirty="0"/>
          </a:p>
          <a:p>
            <a:pPr marL="0" indent="0">
              <a:buNone/>
              <a:defRPr/>
            </a:pPr>
            <a:endParaRPr lang="de-DE" dirty="0"/>
          </a:p>
        </p:txBody>
      </p:sp>
      <p:pic>
        <p:nvPicPr>
          <p:cNvPr id="6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01" y="8998521"/>
            <a:ext cx="2788590" cy="3341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2811" y="5708676"/>
            <a:ext cx="2984668" cy="379763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69519" y="7330740"/>
            <a:ext cx="3107021" cy="352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120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altLang="de-DE"/>
          </a:p>
        </p:txBody>
      </p:sp>
      <p:pic>
        <p:nvPicPr>
          <p:cNvPr id="137219" name="Inhaltsplatzhalt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2667" y="431800"/>
            <a:ext cx="9036756" cy="12045244"/>
          </a:xfrm>
        </p:spPr>
      </p:pic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137222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26842506" y="22826133"/>
            <a:ext cx="1117294" cy="376193"/>
          </a:xfrm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4"/>
              </a:buBlip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20817" indent="-508006">
              <a:spcBef>
                <a:spcPct val="20000"/>
              </a:spcBef>
              <a:buChar char="–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032025" indent="-406405">
              <a:spcBef>
                <a:spcPct val="20000"/>
              </a:spcBef>
              <a:buChar char="•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844836" indent="-406405">
              <a:spcBef>
                <a:spcPct val="20000"/>
              </a:spcBef>
              <a:buChar char="–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657646" indent="-406405">
              <a:spcBef>
                <a:spcPct val="20000"/>
              </a:spcBef>
              <a:buChar char="»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470456" indent="-40640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283266" indent="-40640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6096076" indent="-40640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908886" indent="-40640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778">
                <a:solidFill>
                  <a:schemeClr val="bg2"/>
                </a:solidFill>
              </a:rPr>
              <a:t>Folie </a:t>
            </a:r>
            <a:fld id="{4F5A357E-E468-4B4B-8321-C031EE101090}" type="slidenum">
              <a:rPr lang="de-DE" altLang="de-DE" sz="1778">
                <a:solidFill>
                  <a:schemeClr val="bg2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de-DE" altLang="de-DE" sz="1778">
              <a:solidFill>
                <a:schemeClr val="bg2"/>
              </a:solidFill>
            </a:endParaRPr>
          </a:p>
        </p:txBody>
      </p:sp>
      <p:sp>
        <p:nvSpPr>
          <p:cNvPr id="8" name="Inhaltsplatzhalter 1"/>
          <p:cNvSpPr txBox="1">
            <a:spLocks/>
          </p:cNvSpPr>
          <p:nvPr/>
        </p:nvSpPr>
        <p:spPr>
          <a:xfrm>
            <a:off x="9990667" y="3111500"/>
            <a:ext cx="5566832" cy="876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marL="2667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7112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1557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6002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20447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24892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29337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33782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38227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hangingPunct="1">
              <a:buNone/>
            </a:pPr>
            <a:r>
              <a:rPr lang="de-DE" dirty="0">
                <a:solidFill>
                  <a:schemeClr val="tx1"/>
                </a:solidFill>
              </a:rPr>
              <a:t>Auf dem Weg </a:t>
            </a:r>
            <a:r>
              <a:rPr lang="de-DE" dirty="0" err="1">
                <a:solidFill>
                  <a:schemeClr val="tx1"/>
                </a:solidFill>
              </a:rPr>
              <a:t>durch´s</a:t>
            </a:r>
            <a:r>
              <a:rPr lang="de-DE" dirty="0">
                <a:solidFill>
                  <a:schemeClr val="tx1"/>
                </a:solidFill>
              </a:rPr>
              <a:t> Studium begleiten wir Sie gerne – kontaktieren Sie uns</a:t>
            </a:r>
            <a:r>
              <a:rPr lang="de-DE">
                <a:solidFill>
                  <a:schemeClr val="tx1"/>
                </a:solidFill>
              </a:rPr>
              <a:t>! 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000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altLang="de-DE"/>
          </a:p>
        </p:txBody>
      </p:sp>
      <p:pic>
        <p:nvPicPr>
          <p:cNvPr id="10243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6"/>
          <a:stretch/>
        </p:blipFill>
        <p:spPr>
          <a:xfrm>
            <a:off x="849488" y="-880533"/>
            <a:ext cx="15982245" cy="14088533"/>
          </a:xfrm>
        </p:spPr>
      </p:pic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1024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26842506" y="22826133"/>
            <a:ext cx="1117294" cy="376193"/>
          </a:xfrm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3"/>
              </a:buBlip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20817" indent="-508006">
              <a:spcBef>
                <a:spcPct val="20000"/>
              </a:spcBef>
              <a:buChar char="–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032025" indent="-406405">
              <a:spcBef>
                <a:spcPct val="20000"/>
              </a:spcBef>
              <a:buChar char="•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844836" indent="-406405">
              <a:spcBef>
                <a:spcPct val="20000"/>
              </a:spcBef>
              <a:buChar char="–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657646" indent="-406405">
              <a:spcBef>
                <a:spcPct val="20000"/>
              </a:spcBef>
              <a:buChar char="»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470456" indent="-40640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283266" indent="-40640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6096076" indent="-40640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908886" indent="-40640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778">
                <a:solidFill>
                  <a:schemeClr val="bg2"/>
                </a:solidFill>
              </a:rPr>
              <a:t>Folie </a:t>
            </a:r>
            <a:fld id="{41E09E81-0924-4BC6-BB68-C91B89599CE4}" type="slidenum">
              <a:rPr lang="de-DE" altLang="de-DE" sz="1778">
                <a:solidFill>
                  <a:schemeClr val="bg2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de-DE" altLang="de-DE" sz="1778">
              <a:solidFill>
                <a:schemeClr val="bg2"/>
              </a:solidFill>
            </a:endParaRPr>
          </a:p>
        </p:txBody>
      </p:sp>
      <p:sp>
        <p:nvSpPr>
          <p:cNvPr id="7" name="Titeltext"/>
          <p:cNvSpPr txBox="1">
            <a:spLocks/>
          </p:cNvSpPr>
          <p:nvPr/>
        </p:nvSpPr>
        <p:spPr>
          <a:xfrm>
            <a:off x="1447799" y="922867"/>
            <a:ext cx="14109701" cy="3700777"/>
          </a:xfrm>
          <a:prstGeom prst="rect">
            <a:avLst/>
          </a:prstGeom>
        </p:spPr>
        <p:txBody>
          <a:bodyPr/>
          <a:lstStyle>
            <a:lvl1pPr marL="2667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7112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1557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6002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20447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24892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29337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33782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38227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algn="ctr" hangingPunct="1">
              <a:buNone/>
            </a:pPr>
            <a:r>
              <a:rPr lang="de-DE" sz="7200" dirty="0">
                <a:solidFill>
                  <a:schemeClr val="tx1"/>
                </a:solidFill>
              </a:rPr>
              <a:t>Wir wünschen Ihnen einen guten Start ins Semester.</a:t>
            </a:r>
          </a:p>
        </p:txBody>
      </p:sp>
    </p:spTree>
    <p:extLst>
      <p:ext uri="{BB962C8B-B14F-4D97-AF65-F5344CB8AC3E}">
        <p14:creationId xmlns:p14="http://schemas.microsoft.com/office/powerpoint/2010/main" val="3670021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Vielen Dank für Ihre Aufmerksamkeit!"/>
          <p:cNvSpPr txBox="1">
            <a:spLocks noGrp="1"/>
          </p:cNvSpPr>
          <p:nvPr>
            <p:ph type="body" sz="quarter" idx="13"/>
          </p:nvPr>
        </p:nvSpPr>
        <p:spPr>
          <a:xfrm>
            <a:off x="1384300" y="3712654"/>
            <a:ext cx="6743700" cy="7775575"/>
          </a:xfrm>
        </p:spPr>
        <p:txBody>
          <a:bodyPr/>
          <a:lstStyle/>
          <a:p>
            <a:endParaRPr lang="de-DE" sz="5400" dirty="0">
              <a:solidFill>
                <a:srgbClr val="C00000"/>
              </a:solidFill>
            </a:endParaRPr>
          </a:p>
          <a:p>
            <a:endParaRPr lang="de-DE" sz="5400" dirty="0">
              <a:solidFill>
                <a:srgbClr val="C00000"/>
              </a:solidFill>
            </a:endParaRPr>
          </a:p>
          <a:p>
            <a:endParaRPr lang="de-DE" sz="5400" dirty="0">
              <a:solidFill>
                <a:srgbClr val="C00000"/>
              </a:solidFill>
            </a:endParaRPr>
          </a:p>
          <a:p>
            <a:endParaRPr lang="de-DE" sz="5400" dirty="0">
              <a:solidFill>
                <a:srgbClr val="C00000"/>
              </a:solidFill>
            </a:endParaRPr>
          </a:p>
          <a:p>
            <a:endParaRPr lang="de-DE" sz="5400" dirty="0">
              <a:solidFill>
                <a:srgbClr val="C00000"/>
              </a:solidFill>
            </a:endParaRPr>
          </a:p>
          <a:p>
            <a:endParaRPr lang="de-DE" sz="5400" dirty="0">
              <a:solidFill>
                <a:srgbClr val="C00000"/>
              </a:solidFill>
            </a:endParaRPr>
          </a:p>
          <a:p>
            <a:endParaRPr lang="de-DE" sz="5400" dirty="0">
              <a:solidFill>
                <a:srgbClr val="C00000"/>
              </a:solidFill>
            </a:endParaRPr>
          </a:p>
          <a:p>
            <a:r>
              <a:rPr lang="de-DE" sz="5400" dirty="0">
                <a:solidFill>
                  <a:srgbClr val="C00000"/>
                </a:solidFill>
              </a:rPr>
              <a:t>Vielen Dank für Ihre Aufmerksamkeit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D37F550-D391-404F-8D29-696135A0C7C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E4EB783-3D82-47F3-92C9-342A70469DF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de-DE" dirty="0"/>
              <a:t>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234FCA-01FA-43BB-AB39-1CC19E3B925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Inhaltsplatzhalt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28000" y="2294312"/>
            <a:ext cx="7589543" cy="1011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3586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25458" y="3030362"/>
            <a:ext cx="14833600" cy="8763000"/>
          </a:xfrm>
        </p:spPr>
        <p:txBody>
          <a:bodyPr lIns="50800" tIns="50800" rIns="50800" bIns="50800" anchor="t"/>
          <a:lstStyle/>
          <a:p>
            <a:pPr marL="0" indent="0">
              <a:buNone/>
              <a:defRPr/>
            </a:pPr>
            <a:endParaRPr lang="de-DE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endParaRPr lang="de-DE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endParaRPr lang="de-DE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br>
              <a:rPr lang="de-DE" dirty="0">
                <a:solidFill>
                  <a:schemeClr val="tx1"/>
                </a:solidFill>
              </a:rPr>
            </a:b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         Prof. Dr. Yvonne </a:t>
            </a:r>
            <a:r>
              <a:rPr lang="de-DE" dirty="0" err="1">
                <a:solidFill>
                  <a:schemeClr val="tx1"/>
                </a:solidFill>
              </a:rPr>
              <a:t>Krautter</a:t>
            </a:r>
            <a:r>
              <a:rPr lang="de-DE" dirty="0">
                <a:solidFill>
                  <a:schemeClr val="tx1"/>
                </a:solidFill>
              </a:rPr>
              <a:t>     Prof. Dr. Andreas Schwab     </a:t>
            </a:r>
          </a:p>
          <a:p>
            <a:pPr marL="0" indent="0">
              <a:buNone/>
              <a:defRPr/>
            </a:pPr>
            <a:endParaRPr lang="de-DE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endParaRPr lang="de-DE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br>
              <a:rPr lang="de-DE" dirty="0">
                <a:solidFill>
                  <a:schemeClr val="tx1"/>
                </a:solidFill>
              </a:rPr>
            </a:br>
            <a:br>
              <a:rPr lang="de-DE" dirty="0">
                <a:solidFill>
                  <a:schemeClr val="tx1"/>
                </a:solidFill>
              </a:rPr>
            </a:b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         Denis Zachenbacher             Dr. Markus Alle</a:t>
            </a:r>
          </a:p>
          <a:p>
            <a:pPr marL="0" indent="0">
              <a:buNone/>
              <a:defRPr/>
            </a:pPr>
            <a:endParaRPr lang="de-DE" dirty="0"/>
          </a:p>
        </p:txBody>
      </p:sp>
      <p:pic>
        <p:nvPicPr>
          <p:cNvPr id="21513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510" y="8108831"/>
            <a:ext cx="3281710" cy="3932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925458" y="198493"/>
            <a:ext cx="14833600" cy="1854200"/>
          </a:xfrm>
        </p:spPr>
        <p:txBody>
          <a:bodyPr/>
          <a:lstStyle/>
          <a:p>
            <a:r>
              <a:rPr lang="de-DE" altLang="de-DE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Lehrende im Fach Geographie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79"/>
          <a:stretch/>
        </p:blipFill>
        <p:spPr>
          <a:xfrm rot="16200000">
            <a:off x="1374399" y="3593376"/>
            <a:ext cx="4070624" cy="319840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954" y="3157263"/>
            <a:ext cx="3567532" cy="404320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5347" y="8097947"/>
            <a:ext cx="2950351" cy="394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08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C80C362-DEA2-B763-B802-D70C9674C9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984736"/>
            <a:ext cx="15309819" cy="10746118"/>
          </a:xfrm>
          <a:prstGeom prst="rect">
            <a:avLst/>
          </a:prstGeom>
        </p:spPr>
      </p:pic>
      <p:pic>
        <p:nvPicPr>
          <p:cNvPr id="9" name="Grafik 8" descr="Ein Bild, das Menschliches Gesicht, draußen, Himmel, Person enthält.&#10;&#10;Beschreibung automatisch generiert.">
            <a:extLst>
              <a:ext uri="{FF2B5EF4-FFF2-40B4-BE49-F238E27FC236}">
                <a16:creationId xmlns:a16="http://schemas.microsoft.com/office/drawing/2014/main" id="{B67CCF9E-3210-07F8-4158-20D9209D54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70" t="1311" r="14593" b="328"/>
          <a:stretch/>
        </p:blipFill>
        <p:spPr>
          <a:xfrm>
            <a:off x="10273533" y="2566608"/>
            <a:ext cx="3827037" cy="4292948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EDE5882-6057-44A1-E0EE-B49AD04065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4586" y="138853"/>
            <a:ext cx="14109700" cy="1765300"/>
          </a:xfrm>
        </p:spPr>
        <p:txBody>
          <a:bodyPr/>
          <a:lstStyle/>
          <a:p>
            <a:pPr algn="ctr"/>
            <a:r>
              <a:rPr lang="de-DE" altLang="de-DE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Geo-</a:t>
            </a:r>
            <a:r>
              <a:rPr lang="de-DE" altLang="de-DE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StuFa</a:t>
            </a:r>
            <a:endParaRPr lang="de-DE" altLang="de-DE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altLang="de-DE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altLang="de-DE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studentische Fachschaft) </a:t>
            </a:r>
          </a:p>
          <a:p>
            <a:pPr algn="ctr"/>
            <a:endParaRPr lang="de-DE" dirty="0"/>
          </a:p>
        </p:txBody>
      </p:sp>
      <p:pic>
        <p:nvPicPr>
          <p:cNvPr id="6" name="Grafik 5" descr="Ein Bild, das draußen, Berg, Person, stehend enthält.&#10;&#10;Automatisch generierte Beschreibung">
            <a:extLst>
              <a:ext uri="{FF2B5EF4-FFF2-40B4-BE49-F238E27FC236}">
                <a16:creationId xmlns:a16="http://schemas.microsoft.com/office/drawing/2014/main" id="{8B5F8ADE-538F-3335-55E7-7586CA7421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6"/>
          <a:stretch/>
        </p:blipFill>
        <p:spPr>
          <a:xfrm>
            <a:off x="992815" y="2652475"/>
            <a:ext cx="4094398" cy="395025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A384D1-EE7C-FDC7-A499-34D2D04A62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303" y="2140932"/>
            <a:ext cx="9144000" cy="641032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2606391-E5A2-0A3D-5228-520D4B1035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5705" y="2141194"/>
            <a:ext cx="9144000" cy="6410325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1A416DD6-45C0-F5D0-0687-2017338102A1}"/>
              </a:ext>
            </a:extLst>
          </p:cNvPr>
          <p:cNvSpPr txBox="1"/>
          <p:nvPr/>
        </p:nvSpPr>
        <p:spPr>
          <a:xfrm>
            <a:off x="10109564" y="6821182"/>
            <a:ext cx="411806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de-DE" sz="3600" dirty="0"/>
              <a:t>Aleyna Memet</a:t>
            </a:r>
            <a:endParaRPr kumimoji="0" lang="de-DE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" name="Grafik 3" descr="Ein Bild, das draußen, Himmel, Person, Kleidung enthält.&#10;&#10;Beschreibung automatisch generiert.">
            <a:extLst>
              <a:ext uri="{FF2B5EF4-FFF2-40B4-BE49-F238E27FC236}">
                <a16:creationId xmlns:a16="http://schemas.microsoft.com/office/drawing/2014/main" id="{16850E8B-D594-0150-2FCA-A1C9FAD81CC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216" t="-743" b="-372"/>
          <a:stretch/>
        </p:blipFill>
        <p:spPr>
          <a:xfrm>
            <a:off x="5554822" y="2661083"/>
            <a:ext cx="4048297" cy="509460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DC63E004-F16E-F6D5-F676-D913A9F370AC}"/>
              </a:ext>
            </a:extLst>
          </p:cNvPr>
          <p:cNvSpPr txBox="1"/>
          <p:nvPr/>
        </p:nvSpPr>
        <p:spPr>
          <a:xfrm>
            <a:off x="1000142" y="8564692"/>
            <a:ext cx="5624338" cy="77970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774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Unser Vorstand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2EA3370-F271-EF22-2914-F06245E3AE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321" y="2141536"/>
            <a:ext cx="9144000" cy="641032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35090B9-62C8-E8BE-A419-92B18B929C4E}"/>
              </a:ext>
            </a:extLst>
          </p:cNvPr>
          <p:cNvSpPr txBox="1"/>
          <p:nvPr/>
        </p:nvSpPr>
        <p:spPr>
          <a:xfrm>
            <a:off x="5554476" y="6812423"/>
            <a:ext cx="437815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de-DE" sz="3600" dirty="0"/>
              <a:t>Sabrina </a:t>
            </a:r>
            <a:r>
              <a:rPr lang="de-DE" sz="3600" dirty="0" err="1"/>
              <a:t>Kaltenmair</a:t>
            </a:r>
            <a:endParaRPr kumimoji="0" lang="de-DE" sz="3600" b="0" i="0" u="none" strike="noStrike" cap="none" spc="0" normalizeH="0" baseline="0" dirty="0" err="1">
              <a:ln>
                <a:noFill/>
              </a:ln>
              <a:solidFill>
                <a:srgbClr val="000000"/>
              </a:solidFill>
              <a:effectLst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7DD1760-A3B6-D882-A738-B08B0FD65946}"/>
              </a:ext>
            </a:extLst>
          </p:cNvPr>
          <p:cNvSpPr txBox="1"/>
          <p:nvPr/>
        </p:nvSpPr>
        <p:spPr>
          <a:xfrm>
            <a:off x="1134934" y="6812433"/>
            <a:ext cx="379411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774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Mareike </a:t>
            </a:r>
            <a:r>
              <a:rPr kumimoji="0" lang="de-DE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Münz</a:t>
            </a:r>
            <a:endParaRPr kumimoji="0" lang="de-DE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24967901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C80C362-DEA2-B763-B802-D70C9674C9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9" y="190112"/>
            <a:ext cx="15574442" cy="1256459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A46671A-6D6C-D6FF-AE17-06A3B84C53D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61" y="453089"/>
            <a:ext cx="3794111" cy="423606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A384D1-EE7C-FDC7-A499-34D2D04A62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7920" y="-141848"/>
            <a:ext cx="9144000" cy="641032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7DD1760-A3B6-D882-A738-B08B0FD65946}"/>
              </a:ext>
            </a:extLst>
          </p:cNvPr>
          <p:cNvSpPr txBox="1"/>
          <p:nvPr/>
        </p:nvSpPr>
        <p:spPr>
          <a:xfrm>
            <a:off x="796680" y="4493913"/>
            <a:ext cx="379411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774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Sarah Haux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1401F72-29FA-B3DA-C351-F0850290291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297" y="453089"/>
            <a:ext cx="4066648" cy="468225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437F089-5861-621A-BC78-716EEF8B68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911" y="-135060"/>
            <a:ext cx="9144000" cy="641032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D3072E2-BEE8-3851-58A5-5B81E9194B09}"/>
              </a:ext>
            </a:extLst>
          </p:cNvPr>
          <p:cNvSpPr txBox="1"/>
          <p:nvPr/>
        </p:nvSpPr>
        <p:spPr>
          <a:xfrm>
            <a:off x="5382893" y="4480545"/>
            <a:ext cx="389877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774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Sebastian </a:t>
            </a:r>
            <a:r>
              <a:rPr kumimoji="0" lang="de-DE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Beeck</a:t>
            </a:r>
            <a:endParaRPr kumimoji="0" lang="de-DE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C8BEC3E2-E65F-1399-2179-6F22C2C1579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4" t="5545" r="12616"/>
          <a:stretch/>
        </p:blipFill>
        <p:spPr>
          <a:xfrm>
            <a:off x="5289146" y="6413690"/>
            <a:ext cx="3959601" cy="543250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59AF8E22-B103-DDF5-A1F6-26F84B5E6A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581" y="5881414"/>
            <a:ext cx="9144000" cy="641032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FD4F0239-B2B2-E79E-4203-DED93FBE13A0}"/>
              </a:ext>
            </a:extLst>
          </p:cNvPr>
          <p:cNvSpPr txBox="1"/>
          <p:nvPr/>
        </p:nvSpPr>
        <p:spPr>
          <a:xfrm>
            <a:off x="5571526" y="10719572"/>
            <a:ext cx="315778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774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Lisa Gröber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E67E2C49-CD45-8F51-8A10-ECCE1937809E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300" y="6492705"/>
            <a:ext cx="4082770" cy="4424810"/>
          </a:xfrm>
          <a:prstGeom prst="rect">
            <a:avLst/>
          </a:prstGeom>
        </p:spPr>
      </p:pic>
      <p:pic>
        <p:nvPicPr>
          <p:cNvPr id="6" name="Grafik 5" descr="Ein Bild, das Person, draußen, Menschliches Gesicht, Himmel enthält.&#10;&#10;Beschreibung automatisch generiert.">
            <a:extLst>
              <a:ext uri="{FF2B5EF4-FFF2-40B4-BE49-F238E27FC236}">
                <a16:creationId xmlns:a16="http://schemas.microsoft.com/office/drawing/2014/main" id="{F79B9A26-774A-D2A2-FFA0-92A3EA19EA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231" y="6498160"/>
            <a:ext cx="3969699" cy="4245641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B50FB3C5-ED81-6F97-8BFB-071AFC33D7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859" y="5858454"/>
            <a:ext cx="9144000" cy="6410325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CAB6DEE4-83E6-1B4C-184A-93CD39557024}"/>
              </a:ext>
            </a:extLst>
          </p:cNvPr>
          <p:cNvSpPr txBox="1"/>
          <p:nvPr/>
        </p:nvSpPr>
        <p:spPr>
          <a:xfrm>
            <a:off x="10288230" y="10572463"/>
            <a:ext cx="356258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774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Lukas Albrecht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0ACC84F-3D7C-C731-0309-4C16EED071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2572" y="5885485"/>
            <a:ext cx="9144000" cy="6410325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1F93ABF5-E85D-C4E8-CECA-21D1A54906F5}"/>
              </a:ext>
            </a:extLst>
          </p:cNvPr>
          <p:cNvSpPr txBox="1"/>
          <p:nvPr/>
        </p:nvSpPr>
        <p:spPr>
          <a:xfrm>
            <a:off x="692719" y="10747634"/>
            <a:ext cx="356258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de-DE" sz="3600" dirty="0"/>
              <a:t>Noah Gnann</a:t>
            </a:r>
            <a:endParaRPr kumimoji="0" lang="de-DE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4" name="Grafik 13" descr="Ein Bild, das Person, Kleidung, Menschliches Gesicht, Lächeln enthält.&#10;&#10;Beschreibung automatisch generiert.">
            <a:extLst>
              <a:ext uri="{FF2B5EF4-FFF2-40B4-BE49-F238E27FC236}">
                <a16:creationId xmlns:a16="http://schemas.microsoft.com/office/drawing/2014/main" id="{D41F9903-FF1A-309F-E41E-6BD3A646C4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92141" y="480810"/>
            <a:ext cx="3912397" cy="4333875"/>
          </a:xfrm>
          <a:prstGeom prst="rect">
            <a:avLst/>
          </a:prstGeom>
        </p:spPr>
      </p:pic>
      <p:pic>
        <p:nvPicPr>
          <p:cNvPr id="23" name="Grafik 22" descr="Ein Bild, das Rechteck, Screenshot, Quadrat, Schwarz enthält.&#10;&#10;Beschreibung automatisch generiert.">
            <a:extLst>
              <a:ext uri="{FF2B5EF4-FFF2-40B4-BE49-F238E27FC236}">
                <a16:creationId xmlns:a16="http://schemas.microsoft.com/office/drawing/2014/main" id="{B6B5EBE9-9635-F132-ED9D-1DA4F915A5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75621" y="-122711"/>
            <a:ext cx="9147964" cy="6410325"/>
          </a:xfrm>
          <a:prstGeom prst="rect">
            <a:avLst/>
          </a:prstGeom>
        </p:spPr>
      </p:pic>
      <p:sp>
        <p:nvSpPr>
          <p:cNvPr id="25" name="Textfeld 12">
            <a:extLst>
              <a:ext uri="{FF2B5EF4-FFF2-40B4-BE49-F238E27FC236}">
                <a16:creationId xmlns:a16="http://schemas.microsoft.com/office/drawing/2014/main" id="{62C11811-DA44-2F36-3440-DECC15FD8F4C}"/>
              </a:ext>
            </a:extLst>
          </p:cNvPr>
          <p:cNvSpPr txBox="1"/>
          <p:nvPr/>
        </p:nvSpPr>
        <p:spPr>
          <a:xfrm>
            <a:off x="9990683" y="4492774"/>
            <a:ext cx="411806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774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indent="342900" algn="ctr" defTabSz="774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indent="685800" algn="ctr" defTabSz="774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indent="1028700" algn="ctr" defTabSz="774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indent="1371600" algn="ctr" defTabSz="774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indent="1714500" algn="ctr" defTabSz="774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indent="2057400" algn="ctr" defTabSz="774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indent="2400300" algn="ctr" defTabSz="774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indent="2743200" algn="ctr" defTabSz="774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marR="0" indent="0" algn="ctr" defTabSz="774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Vanessa Kaplan</a:t>
            </a:r>
          </a:p>
        </p:txBody>
      </p:sp>
    </p:spTree>
    <p:extLst>
      <p:ext uri="{BB962C8B-B14F-4D97-AF65-F5344CB8AC3E}">
        <p14:creationId xmlns:p14="http://schemas.microsoft.com/office/powerpoint/2010/main" val="411896108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C80C362-DEA2-B763-B802-D70C9674C9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56" t="154" r="384" b="-154"/>
          <a:stretch/>
        </p:blipFill>
        <p:spPr>
          <a:xfrm>
            <a:off x="525294" y="140202"/>
            <a:ext cx="15660366" cy="12865020"/>
          </a:xfrm>
          <a:prstGeom prst="rect">
            <a:avLst/>
          </a:prstGeom>
        </p:spPr>
      </p:pic>
      <p:pic>
        <p:nvPicPr>
          <p:cNvPr id="4" name="Grafik 3" descr="Ein Bild, das Baum, draußen, Gras, Person enthält.&#10;&#10;Automatisch generierte Beschreibung">
            <a:extLst>
              <a:ext uri="{FF2B5EF4-FFF2-40B4-BE49-F238E27FC236}">
                <a16:creationId xmlns:a16="http://schemas.microsoft.com/office/drawing/2014/main" id="{2A0A369C-A286-4A4F-7959-4CB5B2C87A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8" t="33752" r="29269" b="14065"/>
          <a:stretch/>
        </p:blipFill>
        <p:spPr>
          <a:xfrm>
            <a:off x="4493076" y="267350"/>
            <a:ext cx="3621345" cy="403749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51DD45B-039D-2837-0DC9-E860919BB3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553" r="2051"/>
          <a:stretch/>
        </p:blipFill>
        <p:spPr>
          <a:xfrm>
            <a:off x="8497752" y="269449"/>
            <a:ext cx="3535308" cy="3532767"/>
          </a:xfrm>
          <a:prstGeom prst="rect">
            <a:avLst/>
          </a:prstGeom>
        </p:spPr>
      </p:pic>
      <p:pic>
        <p:nvPicPr>
          <p:cNvPr id="16" name="Grafik 15" descr="Ein Bild, das Person, Weinglas, Wein, Menschliches Gesicht enthält.&#10;&#10;Beschreibung automatisch generiert.">
            <a:extLst>
              <a:ext uri="{FF2B5EF4-FFF2-40B4-BE49-F238E27FC236}">
                <a16:creationId xmlns:a16="http://schemas.microsoft.com/office/drawing/2014/main" id="{5C78B354-DB01-090C-9B79-292A0DE780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371" y="373154"/>
            <a:ext cx="3484726" cy="4194310"/>
          </a:xfrm>
          <a:prstGeom prst="rect">
            <a:avLst/>
          </a:prstGeom>
        </p:spPr>
      </p:pic>
      <p:pic>
        <p:nvPicPr>
          <p:cNvPr id="20" name="Grafik 19" descr="Ein Bild, das Person, Kleidung, Himmel, Menschliches Gesicht enthält.&#10;&#10;Beschreibung automatisch generiert.">
            <a:extLst>
              <a:ext uri="{FF2B5EF4-FFF2-40B4-BE49-F238E27FC236}">
                <a16:creationId xmlns:a16="http://schemas.microsoft.com/office/drawing/2014/main" id="{54F4B55F-8927-F459-0725-729261C108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465" t="21849" r="22791"/>
          <a:stretch/>
        </p:blipFill>
        <p:spPr>
          <a:xfrm>
            <a:off x="684208" y="6749504"/>
            <a:ext cx="3612824" cy="4031039"/>
          </a:xfrm>
          <a:prstGeom prst="rect">
            <a:avLst/>
          </a:prstGeom>
        </p:spPr>
      </p:pic>
      <p:pic>
        <p:nvPicPr>
          <p:cNvPr id="11" name="Grafik 10" descr="Ein Bild, das Rechteck, Screenshot, Quadrat, Schwarz enthält.&#10;&#10;Beschreibung automatisch generiert.">
            <a:extLst>
              <a:ext uri="{FF2B5EF4-FFF2-40B4-BE49-F238E27FC236}">
                <a16:creationId xmlns:a16="http://schemas.microsoft.com/office/drawing/2014/main" id="{49073A0E-47B9-43F7-4122-DAD81C5012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4482" y="-192217"/>
            <a:ext cx="8314411" cy="5837166"/>
          </a:xfrm>
          <a:prstGeom prst="rect">
            <a:avLst/>
          </a:prstGeom>
        </p:spPr>
      </p:pic>
      <p:sp>
        <p:nvSpPr>
          <p:cNvPr id="18" name="Textfeld 12">
            <a:extLst>
              <a:ext uri="{FF2B5EF4-FFF2-40B4-BE49-F238E27FC236}">
                <a16:creationId xmlns:a16="http://schemas.microsoft.com/office/drawing/2014/main" id="{C43CEE6C-AEB5-AA4F-B1BF-0CA8C9685118}"/>
              </a:ext>
            </a:extLst>
          </p:cNvPr>
          <p:cNvSpPr txBox="1"/>
          <p:nvPr/>
        </p:nvSpPr>
        <p:spPr>
          <a:xfrm>
            <a:off x="808322" y="4229517"/>
            <a:ext cx="328169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774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indent="342900" algn="ctr" defTabSz="774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indent="685800" algn="ctr" defTabSz="774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indent="1028700" algn="ctr" defTabSz="774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indent="1371600" algn="ctr" defTabSz="774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indent="1714500" algn="ctr" defTabSz="774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indent="2057400" algn="ctr" defTabSz="774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indent="2400300" algn="ctr" defTabSz="774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indent="2743200" algn="ctr" defTabSz="774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marR="0" indent="0" algn="ctr" defTabSz="774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Daniel Möller</a:t>
            </a:r>
          </a:p>
        </p:txBody>
      </p:sp>
      <p:pic>
        <p:nvPicPr>
          <p:cNvPr id="30" name="Grafik 29" descr="Ein Bild, das Rechteck, Screenshot, Quadrat, Schwarz enthält.&#10;&#10;Beschreibung automatisch generiert.">
            <a:extLst>
              <a:ext uri="{FF2B5EF4-FFF2-40B4-BE49-F238E27FC236}">
                <a16:creationId xmlns:a16="http://schemas.microsoft.com/office/drawing/2014/main" id="{0A2C168E-CCF5-07CC-EB87-E77704BBE7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694" y="-192216"/>
            <a:ext cx="8314411" cy="5837166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D62EB9EE-E50D-048B-AE6A-1464EAEEEEB0}"/>
              </a:ext>
            </a:extLst>
          </p:cNvPr>
          <p:cNvSpPr txBox="1"/>
          <p:nvPr/>
        </p:nvSpPr>
        <p:spPr>
          <a:xfrm>
            <a:off x="4489688" y="4217241"/>
            <a:ext cx="356258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de-DE" sz="3600" dirty="0"/>
              <a:t>Jan Schlangen</a:t>
            </a:r>
            <a:endParaRPr kumimoji="0" lang="de-DE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1" name="Grafik 30" descr="Ein Bild, das Rechteck, Screenshot, Quadrat, Schwarz enthält.&#10;&#10;Beschreibung automatisch generiert.">
            <a:extLst>
              <a:ext uri="{FF2B5EF4-FFF2-40B4-BE49-F238E27FC236}">
                <a16:creationId xmlns:a16="http://schemas.microsoft.com/office/drawing/2014/main" id="{44B9FFE4-85DC-F379-0DE7-36CA8C44F4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215" y="-192218"/>
            <a:ext cx="8314411" cy="5837166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0D9952E8-0BF9-4FD0-80CF-0B1E0661B253}"/>
              </a:ext>
            </a:extLst>
          </p:cNvPr>
          <p:cNvSpPr txBox="1"/>
          <p:nvPr/>
        </p:nvSpPr>
        <p:spPr>
          <a:xfrm>
            <a:off x="8412519" y="4217242"/>
            <a:ext cx="356258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de-DE" sz="3600" dirty="0"/>
              <a:t>Iris </a:t>
            </a:r>
            <a:r>
              <a:rPr lang="de-DE" sz="3600" dirty="0" err="1"/>
              <a:t>Loudovici</a:t>
            </a:r>
            <a:endParaRPr lang="de-DE" sz="3600" b="0" i="0" u="none" strike="noStrike" cap="none" spc="0" normalizeH="0" baseline="0" dirty="0" err="1">
              <a:ln>
                <a:noFill/>
              </a:ln>
              <a:solidFill>
                <a:srgbClr val="000000"/>
              </a:solidFill>
              <a:effectLst/>
              <a:uFillTx/>
              <a:latin typeface="Helvetica Neue Light"/>
              <a:ea typeface="Helvetica Neue Light"/>
              <a:cs typeface="Helvetica Neue Light"/>
            </a:endParaRPr>
          </a:p>
        </p:txBody>
      </p:sp>
      <p:pic>
        <p:nvPicPr>
          <p:cNvPr id="32" name="Grafik 31" descr="Ein Bild, das Rechteck, Screenshot, Quadrat, Schwarz enthält.&#10;&#10;Beschreibung automatisch generiert.">
            <a:extLst>
              <a:ext uri="{FF2B5EF4-FFF2-40B4-BE49-F238E27FC236}">
                <a16:creationId xmlns:a16="http://schemas.microsoft.com/office/drawing/2014/main" id="{1721ADAB-1BE3-668F-E42B-BBB82F49A9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128" y="6150520"/>
            <a:ext cx="8314411" cy="5837166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16650D08-E765-1AC6-3C29-42C5BA0C82AA}"/>
              </a:ext>
            </a:extLst>
          </p:cNvPr>
          <p:cNvSpPr txBox="1"/>
          <p:nvPr/>
        </p:nvSpPr>
        <p:spPr>
          <a:xfrm>
            <a:off x="682112" y="10559980"/>
            <a:ext cx="356258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de-DE" sz="3600" dirty="0"/>
              <a:t>Maximilian Zeiser</a:t>
            </a:r>
            <a:endParaRPr lang="de-DE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Light"/>
              <a:ea typeface="Helvetica Neue Light"/>
              <a:cs typeface="Helvetica Neue Light"/>
            </a:endParaRPr>
          </a:p>
        </p:txBody>
      </p:sp>
      <p:pic>
        <p:nvPicPr>
          <p:cNvPr id="2" name="Grafik 1" descr="Ein Bild, das Kleidung, Person, Schuhwerk, Mann enthält.&#10;&#10;Beschreibung automatisch generiert.">
            <a:extLst>
              <a:ext uri="{FF2B5EF4-FFF2-40B4-BE49-F238E27FC236}">
                <a16:creationId xmlns:a16="http://schemas.microsoft.com/office/drawing/2014/main" id="{4FF2725C-E7F6-11F4-5A22-5FBEC29A248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2788" t="43992" r="22134" b="33818"/>
          <a:stretch/>
        </p:blipFill>
        <p:spPr>
          <a:xfrm>
            <a:off x="4608881" y="6745271"/>
            <a:ext cx="3619476" cy="3951531"/>
          </a:xfrm>
          <a:prstGeom prst="rect">
            <a:avLst/>
          </a:prstGeom>
        </p:spPr>
      </p:pic>
      <p:pic>
        <p:nvPicPr>
          <p:cNvPr id="34" name="Grafik 33" descr="Ein Bild, das Rechteck, Screenshot, Quadrat, Schwarz enthält.&#10;&#10;Beschreibung automatisch generiert.">
            <a:extLst>
              <a:ext uri="{FF2B5EF4-FFF2-40B4-BE49-F238E27FC236}">
                <a16:creationId xmlns:a16="http://schemas.microsoft.com/office/drawing/2014/main" id="{D96A3D0F-38CB-6DE8-098B-D5E643E026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463" y="6150520"/>
            <a:ext cx="8314411" cy="5837166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5C5BF6F6-6C7B-1876-A623-3A354764CE1E}"/>
              </a:ext>
            </a:extLst>
          </p:cNvPr>
          <p:cNvSpPr txBox="1"/>
          <p:nvPr/>
        </p:nvSpPr>
        <p:spPr>
          <a:xfrm>
            <a:off x="4635096" y="10559980"/>
            <a:ext cx="356258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de-DE" sz="3600" dirty="0"/>
              <a:t>Julius Lauinger</a:t>
            </a:r>
            <a:endParaRPr kumimoji="0" lang="de-DE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6" name="Grafik 5" descr="Ein Bild, das draußen, Gebäude, Himmel, Blumentopf enthält.&#10;&#10;Beschreibung automatisch generiert.">
            <a:extLst>
              <a:ext uri="{FF2B5EF4-FFF2-40B4-BE49-F238E27FC236}">
                <a16:creationId xmlns:a16="http://schemas.microsoft.com/office/drawing/2014/main" id="{F385EFC3-5D4D-40A6-2BF9-24F288303D6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652" t="41527" r="20994" b="7986"/>
          <a:stretch/>
        </p:blipFill>
        <p:spPr>
          <a:xfrm>
            <a:off x="12509199" y="364324"/>
            <a:ext cx="3421790" cy="4100550"/>
          </a:xfrm>
          <a:prstGeom prst="rect">
            <a:avLst/>
          </a:prstGeom>
        </p:spPr>
      </p:pic>
      <p:pic>
        <p:nvPicPr>
          <p:cNvPr id="33" name="Grafik 32" descr="Ein Bild, das Rechteck, Screenshot, Quadrat, Schwarz enthält.&#10;&#10;Beschreibung automatisch generiert.">
            <a:extLst>
              <a:ext uri="{FF2B5EF4-FFF2-40B4-BE49-F238E27FC236}">
                <a16:creationId xmlns:a16="http://schemas.microsoft.com/office/drawing/2014/main" id="{F8B5FD82-4FEC-2AAA-A014-87C19B26F5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883" y="-192218"/>
            <a:ext cx="8314411" cy="5837166"/>
          </a:xfrm>
          <a:prstGeom prst="rect">
            <a:avLst/>
          </a:prstGeom>
        </p:spPr>
      </p:pic>
      <p:sp>
        <p:nvSpPr>
          <p:cNvPr id="37" name="Textfeld 36">
            <a:extLst>
              <a:ext uri="{FF2B5EF4-FFF2-40B4-BE49-F238E27FC236}">
                <a16:creationId xmlns:a16="http://schemas.microsoft.com/office/drawing/2014/main" id="{48440201-D158-5F11-9E79-35990F47D0D6}"/>
              </a:ext>
            </a:extLst>
          </p:cNvPr>
          <p:cNvSpPr txBox="1"/>
          <p:nvPr/>
        </p:nvSpPr>
        <p:spPr>
          <a:xfrm>
            <a:off x="12381444" y="4248489"/>
            <a:ext cx="356258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de-DE" sz="3600" dirty="0"/>
              <a:t>Marius Sieber</a:t>
            </a:r>
            <a:endParaRPr lang="de-DE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Light"/>
              <a:ea typeface="Helvetica Neue Light"/>
              <a:cs typeface="Helvetica Neue Light"/>
            </a:endParaRPr>
          </a:p>
        </p:txBody>
      </p:sp>
      <p:pic>
        <p:nvPicPr>
          <p:cNvPr id="8" name="Grafik 7" descr="Ein Bild, das Kleidung, draußen, Wolke, Person enthält.&#10;&#10;Beschreibung automatisch generiert.">
            <a:extLst>
              <a:ext uri="{FF2B5EF4-FFF2-40B4-BE49-F238E27FC236}">
                <a16:creationId xmlns:a16="http://schemas.microsoft.com/office/drawing/2014/main" id="{C47863D1-25C9-793E-CFF1-CE2C27BC28E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6949" t="17834" r="13559" b="24841"/>
          <a:stretch/>
        </p:blipFill>
        <p:spPr>
          <a:xfrm>
            <a:off x="8745466" y="6640414"/>
            <a:ext cx="3463427" cy="3817218"/>
          </a:xfrm>
          <a:prstGeom prst="rect">
            <a:avLst/>
          </a:prstGeom>
        </p:spPr>
      </p:pic>
      <p:pic>
        <p:nvPicPr>
          <p:cNvPr id="35" name="Grafik 34" descr="Ein Bild, das Rechteck, Screenshot, Quadrat, Schwarz enthält.&#10;&#10;Beschreibung automatisch generiert.">
            <a:extLst>
              <a:ext uri="{FF2B5EF4-FFF2-40B4-BE49-F238E27FC236}">
                <a16:creationId xmlns:a16="http://schemas.microsoft.com/office/drawing/2014/main" id="{4C961A19-5ED1-0918-517B-DD5367D157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277" y="6002534"/>
            <a:ext cx="8314411" cy="5837166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8FE161ED-ECB2-6880-6D6A-A55FC144889A}"/>
              </a:ext>
            </a:extLst>
          </p:cNvPr>
          <p:cNvSpPr txBox="1"/>
          <p:nvPr/>
        </p:nvSpPr>
        <p:spPr>
          <a:xfrm>
            <a:off x="8186256" y="10559978"/>
            <a:ext cx="456994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de-DE" sz="3600" dirty="0"/>
              <a:t>Niklas Schönmann</a:t>
            </a:r>
            <a:endParaRPr kumimoji="0" lang="de-DE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36961013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4CF907-DE05-62EE-FEA2-1FA4E7ED3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4400" b="1" dirty="0">
                <a:solidFill>
                  <a:srgbClr val="C00000"/>
                </a:solidFill>
                <a:latin typeface="Arial"/>
                <a:cs typeface="Arial"/>
              </a:rPr>
              <a:t>Die </a:t>
            </a:r>
            <a:r>
              <a:rPr lang="de-DE" altLang="de-DE" b="1" dirty="0">
                <a:solidFill>
                  <a:srgbClr val="C00000"/>
                </a:solidFill>
                <a:latin typeface="Arial"/>
                <a:cs typeface="Arial"/>
              </a:rPr>
              <a:t>Geo-</a:t>
            </a:r>
            <a:r>
              <a:rPr lang="de-DE" altLang="de-DE" b="1" dirty="0" err="1">
                <a:solidFill>
                  <a:srgbClr val="C00000"/>
                </a:solidFill>
                <a:latin typeface="Arial"/>
                <a:cs typeface="Arial"/>
              </a:rPr>
              <a:t>StuFa</a:t>
            </a:r>
            <a:endParaRPr lang="de-DE" dirty="0" err="1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AC29ADF-0BDA-4CA0-5AE3-97594117D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3600" b="1" dirty="0">
                <a:solidFill>
                  <a:schemeClr val="tx1"/>
                </a:solidFill>
              </a:rPr>
              <a:t>Wo gibt´s Infos und Kontakt</a:t>
            </a:r>
            <a:r>
              <a:rPr lang="de-DE" sz="3600" dirty="0">
                <a:solidFill>
                  <a:schemeClr val="tx1"/>
                </a:solidFill>
              </a:rPr>
              <a:t>?</a:t>
            </a:r>
          </a:p>
          <a:p>
            <a:endParaRPr lang="de-DE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e-DE" dirty="0"/>
          </a:p>
        </p:txBody>
      </p:sp>
      <p:graphicFrame>
        <p:nvGraphicFramePr>
          <p:cNvPr id="10" name="Tabelle 10">
            <a:extLst>
              <a:ext uri="{FF2B5EF4-FFF2-40B4-BE49-F238E27FC236}">
                <a16:creationId xmlns:a16="http://schemas.microsoft.com/office/drawing/2014/main" id="{44DA4F69-5AE1-0C36-32EF-6F01738CCA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032337"/>
              </p:ext>
            </p:extLst>
          </p:nvPr>
        </p:nvGraphicFramePr>
        <p:xfrm>
          <a:off x="720325" y="4321954"/>
          <a:ext cx="14844344" cy="63389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24654">
                  <a:extLst>
                    <a:ext uri="{9D8B030D-6E8A-4147-A177-3AD203B41FA5}">
                      <a16:colId xmlns:a16="http://schemas.microsoft.com/office/drawing/2014/main" val="1379175955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122251147"/>
                    </a:ext>
                  </a:extLst>
                </a:gridCol>
                <a:gridCol w="3985844">
                  <a:extLst>
                    <a:ext uri="{9D8B030D-6E8A-4147-A177-3AD203B41FA5}">
                      <a16:colId xmlns:a16="http://schemas.microsoft.com/office/drawing/2014/main" val="1916580187"/>
                    </a:ext>
                  </a:extLst>
                </a:gridCol>
                <a:gridCol w="3681046">
                  <a:extLst>
                    <a:ext uri="{9D8B030D-6E8A-4147-A177-3AD203B41FA5}">
                      <a16:colId xmlns:a16="http://schemas.microsoft.com/office/drawing/2014/main" val="1566479553"/>
                    </a:ext>
                  </a:extLst>
                </a:gridCol>
              </a:tblGrid>
              <a:tr h="2589902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1101162"/>
                  </a:ext>
                </a:extLst>
              </a:tr>
              <a:tr h="2983074">
                <a:tc>
                  <a:txBody>
                    <a:bodyPr/>
                    <a:lstStyle/>
                    <a:p>
                      <a:pPr algn="l"/>
                      <a:r>
                        <a:rPr lang="de-DE" sz="4000" b="1" dirty="0"/>
                        <a:t>E-Mail:</a:t>
                      </a:r>
                    </a:p>
                    <a:p>
                      <a:pPr lvl="0">
                        <a:buNone/>
                      </a:pPr>
                      <a:r>
                        <a:rPr lang="de-DE" sz="2400" b="0" i="0" u="none" strike="noStrike" noProof="0" dirty="0">
                          <a:latin typeface="Helvetica Neue"/>
                          <a:hlinkClick r:id="rId2"/>
                        </a:rPr>
                        <a:t>stufa-geographie@vs-ph-weingarten.de</a:t>
                      </a:r>
                      <a:endParaRPr lang="de-DE" u="none"/>
                    </a:p>
                    <a:p>
                      <a:pPr lvl="0" algn="l">
                        <a:buNone/>
                      </a:pPr>
                      <a:r>
                        <a:rPr lang="de-DE" sz="2400" b="0" i="0" u="none" strike="noStrike" noProof="0" dirty="0">
                          <a:latin typeface="Helvetica Neue"/>
                        </a:rPr>
                        <a:t>oder:</a:t>
                      </a:r>
                    </a:p>
                    <a:p>
                      <a:r>
                        <a:rPr lang="de-DE" sz="2400" dirty="0"/>
                        <a:t>stufa-geographie@gmx.de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4000" b="1" dirty="0"/>
                        <a:t>Webseite:</a:t>
                      </a:r>
                    </a:p>
                    <a:p>
                      <a:pPr marL="0" marR="0" lvl="0" indent="0" algn="l" defTabSz="7747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>
                          <a:hlinkClick r:id="rId3"/>
                        </a:rPr>
                        <a:t>http://geographie.ph-weingarten.de/das-fach/fachschaft</a:t>
                      </a:r>
                      <a:endParaRPr lang="de-DE" sz="2000" dirty="0"/>
                    </a:p>
                    <a:p>
                      <a:pPr algn="l"/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4000" b="1" dirty="0" err="1"/>
                        <a:t>Moopaed</a:t>
                      </a:r>
                      <a:r>
                        <a:rPr lang="de-DE" sz="4000" b="1" dirty="0"/>
                        <a:t>: </a:t>
                      </a:r>
                    </a:p>
                    <a:p>
                      <a:pPr algn="l"/>
                      <a:r>
                        <a:rPr lang="de-DE" sz="4000" b="0" dirty="0"/>
                        <a:t>Fachberatung </a:t>
                      </a:r>
                      <a:br>
                        <a:rPr lang="de-DE" sz="4000" b="0" dirty="0"/>
                      </a:br>
                      <a:r>
                        <a:rPr lang="de-DE" sz="4000" b="0" dirty="0"/>
                        <a:t>Geographie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4000" b="1" dirty="0"/>
                        <a:t>Schwarzes Brett:</a:t>
                      </a:r>
                    </a:p>
                    <a:p>
                      <a:pPr algn="l"/>
                      <a:r>
                        <a:rPr lang="de-DE" sz="4000" b="0" dirty="0"/>
                        <a:t>Geo-Brett im Fruchtkasten 2. Stock</a:t>
                      </a:r>
                    </a:p>
                    <a:p>
                      <a:pPr algn="l"/>
                      <a:endParaRPr lang="de-DE" sz="4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7728907"/>
                  </a:ext>
                </a:extLst>
              </a:tr>
            </a:tbl>
          </a:graphicData>
        </a:graphic>
      </p:graphicFrame>
      <p:pic>
        <p:nvPicPr>
          <p:cNvPr id="11" name="Grafik 10">
            <a:extLst>
              <a:ext uri="{FF2B5EF4-FFF2-40B4-BE49-F238E27FC236}">
                <a16:creationId xmlns:a16="http://schemas.microsoft.com/office/drawing/2014/main" id="{F8F67682-73E8-5CC1-4049-EB3B1C2784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77" y="4564533"/>
            <a:ext cx="2108200" cy="21082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93F370F0-0BDF-754C-B005-9F3E88633A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592" y="4700810"/>
            <a:ext cx="1657904" cy="165790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23487C3E-AE0A-AC2F-FB83-57F54A981D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3784" y="4700810"/>
            <a:ext cx="3685612" cy="137078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0EA4AD1-7EFB-059F-9855-7B949FF1BA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56810" y="4454817"/>
            <a:ext cx="3343275" cy="2228850"/>
          </a:xfrm>
          <a:prstGeom prst="rect">
            <a:avLst/>
          </a:prstGeom>
        </p:spPr>
      </p:pic>
      <p:pic>
        <p:nvPicPr>
          <p:cNvPr id="23" name="Grafik 22" descr="Ein Bild, das Person, stehend, Wand, posieren enthält.&#10;&#10;Automatisch generierte Beschreibung">
            <a:extLst>
              <a:ext uri="{FF2B5EF4-FFF2-40B4-BE49-F238E27FC236}">
                <a16:creationId xmlns:a16="http://schemas.microsoft.com/office/drawing/2014/main" id="{B33A7D4C-BBF1-C2C4-AFE2-44D79EB455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717" y="508525"/>
            <a:ext cx="4684104" cy="311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33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altLang="de-DE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Geo-Stufa (studentische Fachschaft) </a:t>
            </a:r>
            <a:endParaRPr lang="de-DE" sz="4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23900" y="2696308"/>
            <a:ext cx="14833600" cy="9178192"/>
          </a:xfrm>
        </p:spPr>
        <p:txBody>
          <a:bodyPr/>
          <a:lstStyle/>
          <a:p>
            <a:pPr marL="0" indent="0">
              <a:buNone/>
            </a:pPr>
            <a:r>
              <a:rPr lang="de-DE" sz="4400" b="1" dirty="0">
                <a:solidFill>
                  <a:schemeClr val="tx1"/>
                </a:solidFill>
              </a:rPr>
              <a:t>Aufgaben der </a:t>
            </a:r>
            <a:r>
              <a:rPr lang="de-DE" sz="4400" b="1" dirty="0" err="1">
                <a:solidFill>
                  <a:schemeClr val="tx1"/>
                </a:solidFill>
              </a:rPr>
              <a:t>StuFa</a:t>
            </a:r>
            <a:r>
              <a:rPr lang="de-DE" sz="4400" b="1" dirty="0">
                <a:solidFill>
                  <a:schemeClr val="tx1"/>
                </a:solidFill>
              </a:rPr>
              <a:t>:</a:t>
            </a:r>
          </a:p>
          <a:p>
            <a:pPr marL="0" indent="0">
              <a:buNone/>
            </a:pPr>
            <a:endParaRPr lang="de-DE" sz="28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Tabelle 5">
            <a:extLst>
              <a:ext uri="{FF2B5EF4-FFF2-40B4-BE49-F238E27FC236}">
                <a16:creationId xmlns:a16="http://schemas.microsoft.com/office/drawing/2014/main" id="{B30422F1-73B9-1D6E-B288-A7B13EB02516}"/>
              </a:ext>
            </a:extLst>
          </p:cNvPr>
          <p:cNvGraphicFramePr>
            <a:graphicFrameLocks noGrp="1"/>
          </p:cNvGraphicFramePr>
          <p:nvPr/>
        </p:nvGraphicFramePr>
        <p:xfrm>
          <a:off x="723900" y="3817055"/>
          <a:ext cx="14808200" cy="84218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08200">
                  <a:extLst>
                    <a:ext uri="{9D8B030D-6E8A-4147-A177-3AD203B41FA5}">
                      <a16:colId xmlns:a16="http://schemas.microsoft.com/office/drawing/2014/main" val="2876085313"/>
                    </a:ext>
                  </a:extLst>
                </a:gridCol>
              </a:tblGrid>
              <a:tr h="1684367">
                <a:tc>
                  <a:txBody>
                    <a:bodyPr/>
                    <a:lstStyle/>
                    <a:p>
                      <a:pPr algn="l"/>
                      <a:r>
                        <a:rPr lang="de-DE" sz="4000" dirty="0"/>
                        <a:t>Studentische Vertretung des Faches Geographie gegenüber der VS, der Hochschule und Externen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5682510"/>
                  </a:ext>
                </a:extLst>
              </a:tr>
              <a:tr h="1684367">
                <a:tc>
                  <a:txBody>
                    <a:bodyPr/>
                    <a:lstStyle/>
                    <a:p>
                      <a:pPr algn="l"/>
                      <a:r>
                        <a:rPr lang="de-DE" sz="4000" dirty="0"/>
                        <a:t>Wir sind ein Kommunikationsrohr zwischen den Studierenden untereinander, als auch zwischen Dozierenden und Studierende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453248"/>
                  </a:ext>
                </a:extLst>
              </a:tr>
              <a:tr h="1684367">
                <a:tc>
                  <a:txBody>
                    <a:bodyPr/>
                    <a:lstStyle/>
                    <a:p>
                      <a:pPr algn="l"/>
                      <a:r>
                        <a:rPr lang="de-DE" sz="4000" dirty="0"/>
                        <a:t>Organisation von geographischen Veranstaltungen (Geographen auf Reisen, Exkursionen, …)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36844"/>
                  </a:ext>
                </a:extLst>
              </a:tr>
              <a:tr h="1684367">
                <a:tc>
                  <a:txBody>
                    <a:bodyPr/>
                    <a:lstStyle/>
                    <a:p>
                      <a:pPr algn="l"/>
                      <a:r>
                        <a:rPr lang="de-DE" sz="4000" dirty="0"/>
                        <a:t>Fachinterne Veranstaltungen (Sommerfest, Weihnachtsfeier, Stammtisch)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4539444"/>
                  </a:ext>
                </a:extLst>
              </a:tr>
              <a:tr h="1684367">
                <a:tc>
                  <a:txBody>
                    <a:bodyPr/>
                    <a:lstStyle/>
                    <a:p>
                      <a:pPr algn="l"/>
                      <a:r>
                        <a:rPr lang="de-DE" sz="4000" dirty="0"/>
                        <a:t>Wir helfen gerne bei Fragen, Problemen und Wünschen bezüglich des Studiums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452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6688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E873B1-3D4F-CEA4-C095-15BD3CFE7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Geo-</a:t>
            </a:r>
            <a:r>
              <a:rPr lang="de-DE" altLang="de-DE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Stufa</a:t>
            </a:r>
            <a:r>
              <a:rPr lang="de-DE" altLang="de-DE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(studentische Fachschaft)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BE11DE7-57DA-7AB2-9AF6-8F4B714C44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5" b="18984"/>
          <a:stretch/>
        </p:blipFill>
        <p:spPr>
          <a:xfrm>
            <a:off x="1206711" y="4972461"/>
            <a:ext cx="6704022" cy="6797510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2F63903-55CC-7A84-0A6F-8D3D356AD554}"/>
              </a:ext>
            </a:extLst>
          </p:cNvPr>
          <p:cNvSpPr txBox="1"/>
          <p:nvPr/>
        </p:nvSpPr>
        <p:spPr>
          <a:xfrm>
            <a:off x="8778240" y="3368333"/>
            <a:ext cx="6779260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774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4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Unser Instagram-Account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AA41A78-ADF3-7742-25F8-1EFC67D99F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407" y="4409832"/>
            <a:ext cx="338137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32144"/>
      </p:ext>
    </p:extLst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31100"/>
        </a:solid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774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774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31100"/>
        </a:solid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774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774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1128</Words>
  <Application>Microsoft Office PowerPoint</Application>
  <PresentationFormat>Benutzerdefiniert</PresentationFormat>
  <Paragraphs>126</Paragraphs>
  <Slides>23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9" baseType="lpstr">
      <vt:lpstr>Arial</vt:lpstr>
      <vt:lpstr>Helvetica Neue</vt:lpstr>
      <vt:lpstr>Helvetica Neue Light</vt:lpstr>
      <vt:lpstr>Lucida Grande</vt:lpstr>
      <vt:lpstr>Times</vt:lpstr>
      <vt:lpstr>White</vt:lpstr>
      <vt:lpstr>PowerPoint-Präsentation</vt:lpstr>
      <vt:lpstr>PowerPoint-Präsentation</vt:lpstr>
      <vt:lpstr>      Lehrende im Fach Geographie</vt:lpstr>
      <vt:lpstr>PowerPoint-Präsentation</vt:lpstr>
      <vt:lpstr>PowerPoint-Präsentation</vt:lpstr>
      <vt:lpstr>PowerPoint-Präsentation</vt:lpstr>
      <vt:lpstr>Die Geo-StuFa</vt:lpstr>
      <vt:lpstr> Die Geo-Stufa (studentische Fachschaft) </vt:lpstr>
      <vt:lpstr>Die Geo-Stufa (studentische Fachschaft)</vt:lpstr>
      <vt:lpstr>Verbinde dich mit den Geo-Studi’s</vt:lpstr>
      <vt:lpstr>Auf der Suche nach neuen StuFa-Mitgliedern</vt:lpstr>
      <vt:lpstr>     Informationen für Studierende       zum Start ins Semester </vt:lpstr>
      <vt:lpstr>PowerPoint-Präsentation</vt:lpstr>
      <vt:lpstr>PowerPoint-Präsentation</vt:lpstr>
      <vt:lpstr>Die Homepage im Fach Geographie  </vt:lpstr>
      <vt:lpstr>Die Homepage im Fach Geographie:  Bereich Studium - Belegbögen</vt:lpstr>
      <vt:lpstr>  Die Belegbögen:    Ihr „Laufzettel“ durch das Geographiestudium</vt:lpstr>
      <vt:lpstr>„Erstsemester“ in Erweiterungsstudiengängen  der Geographie (Lehramt)</vt:lpstr>
      <vt:lpstr>PowerPoint-Präsentation</vt:lpstr>
      <vt:lpstr>Beratung zur Planung des Studiums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Nina Durner</dc:creator>
  <cp:lastModifiedBy>Krautter Yvonne (wg)</cp:lastModifiedBy>
  <cp:revision>646</cp:revision>
  <dcterms:modified xsi:type="dcterms:W3CDTF">2024-03-13T14:16:03Z</dcterms:modified>
</cp:coreProperties>
</file>