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notesMasterIdLst>
    <p:notesMasterId r:id="rId20"/>
  </p:notesMasterIdLst>
  <p:sldIdLst>
    <p:sldId id="256" r:id="rId3"/>
    <p:sldId id="257" r:id="rId4"/>
    <p:sldId id="286" r:id="rId5"/>
    <p:sldId id="297" r:id="rId6"/>
    <p:sldId id="260" r:id="rId7"/>
    <p:sldId id="290" r:id="rId8"/>
    <p:sldId id="291" r:id="rId9"/>
    <p:sldId id="298" r:id="rId10"/>
    <p:sldId id="279" r:id="rId11"/>
    <p:sldId id="287" r:id="rId12"/>
    <p:sldId id="280" r:id="rId13"/>
    <p:sldId id="296" r:id="rId14"/>
    <p:sldId id="292" r:id="rId15"/>
    <p:sldId id="293" r:id="rId16"/>
    <p:sldId id="294" r:id="rId17"/>
    <p:sldId id="295" r:id="rId18"/>
    <p:sldId id="273" r:id="rId19"/>
  </p:sldIdLst>
  <p:sldSz cx="16256000" cy="130048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1pPr>
    <a:lvl2pPr marL="0" marR="0" indent="3429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2pPr>
    <a:lvl3pPr marL="0" marR="0" indent="6858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3pPr>
    <a:lvl4pPr marL="0" marR="0" indent="10287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4pPr>
    <a:lvl5pPr marL="0" marR="0" indent="13716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5pPr>
    <a:lvl6pPr marL="0" marR="0" indent="17145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6pPr>
    <a:lvl7pPr marL="0" marR="0" indent="20574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7pPr>
    <a:lvl8pPr marL="0" marR="0" indent="24003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8pPr>
    <a:lvl9pPr marL="0" marR="0" indent="27432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9pPr>
  </p:defaultTextStyle>
  <p:extLst>
    <p:ext uri="{EFAFB233-063F-42B5-8137-9DF3F51BA10A}">
      <p15:sldGuideLst xmlns:p15="http://schemas.microsoft.com/office/powerpoint/2012/main">
        <p15:guide id="1" orient="horz" pos="4096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 snapToObjects="1">
      <p:cViewPr varScale="1">
        <p:scale>
          <a:sx n="58" d="100"/>
          <a:sy n="58" d="100"/>
        </p:scale>
        <p:origin x="1860" y="84"/>
      </p:cViewPr>
      <p:guideLst>
        <p:guide orient="horz" pos="4096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2" name="Shape 4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774700" latinLnBrk="0">
      <a:defRPr sz="400">
        <a:latin typeface="Lucida Grande"/>
        <a:ea typeface="Lucida Grande"/>
        <a:cs typeface="Lucida Grande"/>
        <a:sym typeface="Lucida Grande"/>
      </a:defRPr>
    </a:lvl1pPr>
    <a:lvl2pPr indent="228600" defTabSz="774700" latinLnBrk="0">
      <a:defRPr sz="400">
        <a:latin typeface="Lucida Grande"/>
        <a:ea typeface="Lucida Grande"/>
        <a:cs typeface="Lucida Grande"/>
        <a:sym typeface="Lucida Grande"/>
      </a:defRPr>
    </a:lvl2pPr>
    <a:lvl3pPr indent="457200" defTabSz="774700" latinLnBrk="0">
      <a:defRPr sz="400">
        <a:latin typeface="Lucida Grande"/>
        <a:ea typeface="Lucida Grande"/>
        <a:cs typeface="Lucida Grande"/>
        <a:sym typeface="Lucida Grande"/>
      </a:defRPr>
    </a:lvl3pPr>
    <a:lvl4pPr indent="685800" defTabSz="774700" latinLnBrk="0">
      <a:defRPr sz="400">
        <a:latin typeface="Lucida Grande"/>
        <a:ea typeface="Lucida Grande"/>
        <a:cs typeface="Lucida Grande"/>
        <a:sym typeface="Lucida Grande"/>
      </a:defRPr>
    </a:lvl4pPr>
    <a:lvl5pPr indent="914400" defTabSz="774700" latinLnBrk="0">
      <a:defRPr sz="400">
        <a:latin typeface="Lucida Grande"/>
        <a:ea typeface="Lucida Grande"/>
        <a:cs typeface="Lucida Grande"/>
        <a:sym typeface="Lucida Grande"/>
      </a:defRPr>
    </a:lvl5pPr>
    <a:lvl6pPr indent="1143000" defTabSz="774700" latinLnBrk="0">
      <a:defRPr sz="400">
        <a:latin typeface="Lucida Grande"/>
        <a:ea typeface="Lucida Grande"/>
        <a:cs typeface="Lucida Grande"/>
        <a:sym typeface="Lucida Grande"/>
      </a:defRPr>
    </a:lvl6pPr>
    <a:lvl7pPr indent="1371600" defTabSz="774700" latinLnBrk="0">
      <a:defRPr sz="400">
        <a:latin typeface="Lucida Grande"/>
        <a:ea typeface="Lucida Grande"/>
        <a:cs typeface="Lucida Grande"/>
        <a:sym typeface="Lucida Grande"/>
      </a:defRPr>
    </a:lvl7pPr>
    <a:lvl8pPr indent="1600200" defTabSz="774700" latinLnBrk="0">
      <a:defRPr sz="400">
        <a:latin typeface="Lucida Grande"/>
        <a:ea typeface="Lucida Grande"/>
        <a:cs typeface="Lucida Grande"/>
        <a:sym typeface="Lucida Grande"/>
      </a:defRPr>
    </a:lvl8pPr>
    <a:lvl9pPr indent="1828800" defTabSz="774700" latinLnBrk="0">
      <a:defRPr sz="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kleiner Krin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Titeltext</a:t>
            </a:r>
          </a:p>
        </p:txBody>
      </p:sp>
      <p:sp>
        <p:nvSpPr>
          <p:cNvPr id="19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20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7800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21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Textebene 4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BCFDCDC1-5640-475A-8826-369F36488A5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C2C6FAF-BB7E-43C0-9E47-48EFC241E013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1507B7C-2543-48A2-A5F8-384CA7D5E3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0F90096-97A8-4673-A58C-ED539DA937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1 Bild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319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Bild"/>
          <p:cNvSpPr>
            <a:spLocks noGrp="1"/>
          </p:cNvSpPr>
          <p:nvPr>
            <p:ph type="pic" idx="14"/>
          </p:nvPr>
        </p:nvSpPr>
        <p:spPr>
          <a:xfrm>
            <a:off x="1498600" y="3251200"/>
            <a:ext cx="14058620" cy="815093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21" name="Textebene"/>
          <p:cNvSpPr txBox="1">
            <a:spLocks noGrp="1"/>
          </p:cNvSpPr>
          <p:nvPr>
            <p:ph type="body" sz="quarter" idx="15"/>
          </p:nvPr>
        </p:nvSpPr>
        <p:spPr>
          <a:xfrm>
            <a:off x="1478719" y="11479643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326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322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3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4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5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7A417D-5979-40F4-AC2D-EE13C05AA39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6D4028D-514A-47DE-A828-1D33DCBCF7FF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4C96E2-7D7C-4958-B319-4C7A689443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2551AD-E788-48DB-BD6A-70A169695AE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Vielen Dank für Ihre Aufmerksamkeit!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5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Vielen Dank für Ihre Aufmerksamkeit!</a:t>
            </a:r>
          </a:p>
        </p:txBody>
      </p:sp>
      <p:sp>
        <p:nvSpPr>
          <p:cNvPr id="344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pic>
        <p:nvPicPr>
          <p:cNvPr id="345" name="Pädagogische_Hochschule_Weingarten_logo.png" descr="Pädagogische_Hochschule_Weingarten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455" y="627121"/>
            <a:ext cx="2647052" cy="1700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0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346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47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48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49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351" name="Textebene 2…"/>
          <p:cNvSpPr txBox="1"/>
          <p:nvPr/>
        </p:nvSpPr>
        <p:spPr>
          <a:xfrm>
            <a:off x="1447800" y="10552371"/>
            <a:ext cx="6776344" cy="954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l">
              <a:lnSpc>
                <a:spcPct val="120000"/>
              </a:lnSpc>
              <a:defRPr sz="260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Textebene 2</a:t>
            </a:r>
          </a:p>
          <a:p>
            <a:pPr lvl="2" indent="0" algn="l">
              <a:lnSpc>
                <a:spcPct val="120000"/>
              </a:lnSpc>
              <a:defRPr sz="260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Textebene 3</a:t>
            </a:r>
          </a:p>
        </p:txBody>
      </p:sp>
      <p:sp>
        <p:nvSpPr>
          <p:cNvPr id="352" name="Textebene 4"/>
          <p:cNvSpPr txBox="1"/>
          <p:nvPr/>
        </p:nvSpPr>
        <p:spPr>
          <a:xfrm>
            <a:off x="12285761" y="11022651"/>
            <a:ext cx="3344405" cy="48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 indent="0" algn="r">
              <a:defRPr sz="260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Textebene 4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77F425-EBC3-4941-A872-ADFE0D37E86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AD9E456-1B7A-4FBB-A35E-0700D948A1AF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04FE23-A85F-4051-AE0B-CED0116443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20D9A1-BA85-4C39-8D5D-179132FC14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anz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D5AFFC-3DC0-45A2-A83E-AD462C52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1096-FBAF-4560-BA52-0F744105C524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3854E9-B820-41FB-9BBF-1D689C781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084136-B71A-415F-B07E-EFC568F64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folie kleiner Krin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Titeltext</a:t>
            </a:r>
          </a:p>
        </p:txBody>
      </p:sp>
      <p:sp>
        <p:nvSpPr>
          <p:cNvPr id="19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20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7800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21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Textebene 4</a:t>
            </a:r>
          </a:p>
        </p:txBody>
      </p:sp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104696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folie kleiner Kringel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30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31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8494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32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4</a:t>
            </a:r>
          </a:p>
        </p:txBody>
      </p:sp>
      <p:sp>
        <p:nvSpPr>
          <p:cNvPr id="3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577011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 PH Logo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58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59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8494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60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4</a:t>
            </a:r>
          </a:p>
        </p:txBody>
      </p:sp>
      <p:pic>
        <p:nvPicPr>
          <p:cNvPr id="61" name="Pädagogische_Hochschule_Weingarten_logo.png" descr="Pädagogische_Hochschule_Weingarten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60455" y="627121"/>
            <a:ext cx="2647052" cy="1700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62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63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64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65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6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472225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75" name="Textebene 1…"/>
          <p:cNvSpPr txBox="1">
            <a:spLocks noGrp="1"/>
          </p:cNvSpPr>
          <p:nvPr>
            <p:ph type="body" idx="14"/>
          </p:nvPr>
        </p:nvSpPr>
        <p:spPr>
          <a:xfrm>
            <a:off x="1447800" y="3111500"/>
            <a:ext cx="14109700" cy="876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3200"/>
              </a:spcBef>
              <a:buSzTx/>
              <a:buNone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08000" indent="-508000">
              <a:spcBef>
                <a:spcPts val="3200"/>
              </a:spcBef>
              <a:defRPr sz="4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00" indent="-508000">
              <a:spcBef>
                <a:spcPts val="32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55700">
              <a:spcBef>
                <a:spcPts val="3200"/>
              </a:spcBef>
              <a:defRPr sz="3000">
                <a:latin typeface="Arial"/>
                <a:ea typeface="Arial"/>
                <a:cs typeface="Arial"/>
                <a:sym typeface="Arial"/>
              </a:defRPr>
            </a:lvl4pPr>
            <a:lvl5pPr marL="1600200">
              <a:spcBef>
                <a:spcPts val="3200"/>
              </a:spcBef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76" name="ph-kringel-rot.gif" descr="ph-kringel-ro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77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8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9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80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8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333138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90" name="Textebene 1…"/>
          <p:cNvSpPr txBox="1">
            <a:spLocks noGrp="1"/>
          </p:cNvSpPr>
          <p:nvPr>
            <p:ph type="body" idx="14"/>
          </p:nvPr>
        </p:nvSpPr>
        <p:spPr>
          <a:xfrm>
            <a:off x="1447800" y="3111500"/>
            <a:ext cx="14109700" cy="876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3200"/>
              </a:spcBef>
              <a:buSzTx/>
              <a:buNone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08000" indent="-508000">
              <a:spcBef>
                <a:spcPts val="3200"/>
              </a:spcBef>
              <a:defRPr sz="4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00" indent="-508000">
              <a:spcBef>
                <a:spcPts val="32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55700">
              <a:spcBef>
                <a:spcPts val="3200"/>
              </a:spcBef>
              <a:defRPr sz="3000">
                <a:latin typeface="Arial"/>
                <a:ea typeface="Arial"/>
                <a:cs typeface="Arial"/>
                <a:sym typeface="Arial"/>
              </a:defRPr>
            </a:lvl4pPr>
            <a:lvl5pPr marL="1600200">
              <a:spcBef>
                <a:spcPts val="3200"/>
              </a:spcBef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91" name="ph-kringel-rot.gif" descr="ph-kringel-ro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6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92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93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94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95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9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282987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151" name="ph-kringel-rot.gif" descr="ph-kringel-ro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1447800" y="3077368"/>
            <a:ext cx="6319243" cy="9089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dirty="0"/>
              <a:t>Textebene 1</a:t>
            </a:r>
          </a:p>
          <a:p>
            <a:pPr lvl="1"/>
            <a:r>
              <a:rPr dirty="0"/>
              <a:t>Textebene 2</a:t>
            </a:r>
          </a:p>
          <a:p>
            <a:pPr lvl="2"/>
            <a:r>
              <a:rPr dirty="0"/>
              <a:t>Textebene 3</a:t>
            </a:r>
          </a:p>
          <a:p>
            <a:pPr lvl="3"/>
            <a:r>
              <a:rPr dirty="0"/>
              <a:t>Textebene 4</a:t>
            </a:r>
          </a:p>
          <a:p>
            <a:pPr lvl="4"/>
            <a:r>
              <a:rPr dirty="0"/>
              <a:t>Textebene 5</a:t>
            </a:r>
          </a:p>
        </p:txBody>
      </p:sp>
      <p:sp>
        <p:nvSpPr>
          <p:cNvPr id="153" name="Textebene 1…"/>
          <p:cNvSpPr txBox="1">
            <a:spLocks noGrp="1"/>
          </p:cNvSpPr>
          <p:nvPr>
            <p:ph type="body" sz="half" idx="15"/>
          </p:nvPr>
        </p:nvSpPr>
        <p:spPr>
          <a:xfrm>
            <a:off x="8343900" y="3077368"/>
            <a:ext cx="6319243" cy="9089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grpSp>
        <p:nvGrpSpPr>
          <p:cNvPr id="15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15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5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5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5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15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187465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Bild Text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212" name="ph-kringel-rot.gif" descr="ph-kringel-ro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8343900" y="3077368"/>
            <a:ext cx="6319243" cy="9089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14" name="Bild"/>
          <p:cNvSpPr>
            <a:spLocks noGrp="1"/>
          </p:cNvSpPr>
          <p:nvPr>
            <p:ph type="pic" sz="half" idx="15"/>
          </p:nvPr>
        </p:nvSpPr>
        <p:spPr>
          <a:xfrm>
            <a:off x="1447800" y="3251199"/>
            <a:ext cx="6284335" cy="815093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5" name="Textebene"/>
          <p:cNvSpPr txBox="1">
            <a:spLocks noGrp="1"/>
          </p:cNvSpPr>
          <p:nvPr>
            <p:ph type="body" sz="quarter" idx="16"/>
          </p:nvPr>
        </p:nvSpPr>
        <p:spPr>
          <a:xfrm>
            <a:off x="1447800" y="11458861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220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216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17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18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19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22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85728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folie kleiner Kringel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30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31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8494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32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4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98B68AD-E900-48A4-BF8E-186DA436CAB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8814264-CA73-407A-A547-0BB0B24E1B6F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C0DD65D-3DA6-4583-9C99-3051A12157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77DC635-72E8-40D2-89BD-053488B53B0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2 Bilder links ROT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Titeltext</a:t>
            </a:r>
          </a:p>
        </p:txBody>
      </p:sp>
      <p:pic>
        <p:nvPicPr>
          <p:cNvPr id="248" name="ph-kringel-rot.gif" descr="ph-kringel-ro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8343900" y="3077368"/>
            <a:ext cx="6319243" cy="9089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50" name="Bild"/>
          <p:cNvSpPr>
            <a:spLocks noGrp="1"/>
          </p:cNvSpPr>
          <p:nvPr>
            <p:ph type="pic" sz="quarter" idx="15"/>
          </p:nvPr>
        </p:nvSpPr>
        <p:spPr>
          <a:xfrm>
            <a:off x="1447800" y="3251199"/>
            <a:ext cx="6284335" cy="374641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51" name="Textebene"/>
          <p:cNvSpPr txBox="1">
            <a:spLocks noGrp="1"/>
          </p:cNvSpPr>
          <p:nvPr>
            <p:ph type="body" sz="quarter" idx="16"/>
          </p:nvPr>
        </p:nvSpPr>
        <p:spPr>
          <a:xfrm>
            <a:off x="1447800" y="11458861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sp>
        <p:nvSpPr>
          <p:cNvPr id="252" name="Bild"/>
          <p:cNvSpPr>
            <a:spLocks noGrp="1"/>
          </p:cNvSpPr>
          <p:nvPr>
            <p:ph type="pic" sz="quarter" idx="17"/>
          </p:nvPr>
        </p:nvSpPr>
        <p:spPr>
          <a:xfrm>
            <a:off x="1447800" y="7689849"/>
            <a:ext cx="6284335" cy="374641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53" name="Textebene"/>
          <p:cNvSpPr txBox="1">
            <a:spLocks noGrp="1"/>
          </p:cNvSpPr>
          <p:nvPr>
            <p:ph type="body" sz="quarter" idx="18"/>
          </p:nvPr>
        </p:nvSpPr>
        <p:spPr>
          <a:xfrm>
            <a:off x="1447800" y="7012418"/>
            <a:ext cx="6284517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25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25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25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710701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haltsfolie 2 Bilder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285" name="ph-kringel-rot.gif" descr="ph-kringel-ro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4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290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91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92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93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2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8" name="Bild"/>
          <p:cNvSpPr>
            <a:spLocks noGrp="1"/>
          </p:cNvSpPr>
          <p:nvPr>
            <p:ph type="pic" sz="half" idx="14"/>
          </p:nvPr>
        </p:nvSpPr>
        <p:spPr>
          <a:xfrm>
            <a:off x="1447800" y="3251199"/>
            <a:ext cx="6284335" cy="815093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" name="Textebene"/>
          <p:cNvSpPr txBox="1">
            <a:spLocks noGrp="1"/>
          </p:cNvSpPr>
          <p:nvPr>
            <p:ph type="body" sz="quarter" idx="15"/>
          </p:nvPr>
        </p:nvSpPr>
        <p:spPr>
          <a:xfrm>
            <a:off x="1447800" y="11402869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Textebene</a:t>
            </a:r>
          </a:p>
        </p:txBody>
      </p:sp>
      <p:sp>
        <p:nvSpPr>
          <p:cNvPr id="20" name="Bild"/>
          <p:cNvSpPr>
            <a:spLocks noGrp="1"/>
          </p:cNvSpPr>
          <p:nvPr>
            <p:ph type="pic" sz="half" idx="16"/>
          </p:nvPr>
        </p:nvSpPr>
        <p:spPr>
          <a:xfrm>
            <a:off x="8384165" y="3251199"/>
            <a:ext cx="6284335" cy="815093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" name="Textebene"/>
          <p:cNvSpPr txBox="1">
            <a:spLocks noGrp="1"/>
          </p:cNvSpPr>
          <p:nvPr>
            <p:ph type="body" sz="quarter" idx="17"/>
          </p:nvPr>
        </p:nvSpPr>
        <p:spPr>
          <a:xfrm>
            <a:off x="8384165" y="11402134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Textebene</a:t>
            </a:r>
          </a:p>
        </p:txBody>
      </p:sp>
    </p:spTree>
    <p:extLst>
      <p:ext uri="{BB962C8B-B14F-4D97-AF65-F5344CB8AC3E}">
        <p14:creationId xmlns:p14="http://schemas.microsoft.com/office/powerpoint/2010/main" val="80075209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9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1 Bild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319" name="ph-kringel-rot.gif" descr="ph-kringel-ro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Bild"/>
          <p:cNvSpPr>
            <a:spLocks noGrp="1"/>
          </p:cNvSpPr>
          <p:nvPr>
            <p:ph type="pic" idx="14"/>
          </p:nvPr>
        </p:nvSpPr>
        <p:spPr>
          <a:xfrm>
            <a:off x="1498600" y="3251200"/>
            <a:ext cx="14058620" cy="815093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21" name="Textebene"/>
          <p:cNvSpPr txBox="1">
            <a:spLocks noGrp="1"/>
          </p:cNvSpPr>
          <p:nvPr>
            <p:ph type="body" sz="quarter" idx="15"/>
          </p:nvPr>
        </p:nvSpPr>
        <p:spPr>
          <a:xfrm>
            <a:off x="1478719" y="11479643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326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322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3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4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5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32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33577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chluss-Folie Krin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Vielen Dank für Ihre Aufmerksamkeit!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5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Vielen Dank für Ihre Aufmerksamkeit!</a:t>
            </a:r>
          </a:p>
        </p:txBody>
      </p:sp>
      <p:sp>
        <p:nvSpPr>
          <p:cNvPr id="361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362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7800" y="10552371"/>
            <a:ext cx="6776344" cy="95477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Textebene 3</a:t>
            </a:r>
          </a:p>
        </p:txBody>
      </p:sp>
      <p:sp>
        <p:nvSpPr>
          <p:cNvPr id="363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2285761" y="11022651"/>
            <a:ext cx="3344405" cy="48449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lvl="3" indent="0" algn="r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4</a:t>
            </a:r>
          </a:p>
        </p:txBody>
      </p:sp>
      <p:grpSp>
        <p:nvGrpSpPr>
          <p:cNvPr id="36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36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6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6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6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pic>
        <p:nvPicPr>
          <p:cNvPr id="369" name="ph-kringel-rot.gif" descr="ph-kringel-ro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767502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67017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ischentitel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Rechteck"/>
          <p:cNvSpPr/>
          <p:nvPr userDrawn="1"/>
        </p:nvSpPr>
        <p:spPr>
          <a:xfrm>
            <a:off x="0" y="0"/>
            <a:ext cx="16256000" cy="15240000"/>
          </a:xfrm>
          <a:prstGeom prst="rect">
            <a:avLst/>
          </a:prstGeom>
          <a:solidFill>
            <a:srgbClr val="CC2B2B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pic>
        <p:nvPicPr>
          <p:cNvPr id="408" name="ph-kringel-weiss-transparent.png" descr="ph-kringel-weiss-transpare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Titeltext"/>
          <p:cNvSpPr txBox="1">
            <a:spLocks noGrp="1"/>
          </p:cNvSpPr>
          <p:nvPr>
            <p:ph type="title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410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47800" y="6794500"/>
            <a:ext cx="14109700" cy="4038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80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0"/>
              </a:spcBef>
              <a:buSzTx/>
              <a:buNone/>
              <a:defRPr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0"/>
              </a:spcBef>
              <a:buSzTx/>
              <a:buNone/>
              <a:defRPr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0"/>
              </a:spcBef>
              <a:buSzTx/>
              <a:buNone/>
              <a:defRPr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0"/>
              </a:spcBef>
              <a:buSzTx/>
              <a:buNone/>
              <a:defRPr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dirty="0"/>
              <a:t>Textebene 1</a:t>
            </a:r>
          </a:p>
        </p:txBody>
      </p:sp>
      <p:sp>
        <p:nvSpPr>
          <p:cNvPr id="41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5303500" y="12382500"/>
            <a:ext cx="283769" cy="275133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47883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anz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52028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 P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41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42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8494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43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4</a:t>
            </a:r>
          </a:p>
        </p:txBody>
      </p:sp>
      <p:pic>
        <p:nvPicPr>
          <p:cNvPr id="44" name="Pädagogische_Hochschule_Weingarten_logo.png" descr="Pädagogische_Hochschule_Weingarten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455" y="627121"/>
            <a:ext cx="2647052" cy="1700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45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6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7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8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33DC78-61AE-4729-95B2-4E11640014D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8654CF9-8E0D-49B3-A87F-DD5E138AB8BC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7D228F-B73A-43E4-8795-9134EC866E7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1B241D-6955-4C55-BF4C-4FC5DECC300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75" name="Textebene 1…"/>
          <p:cNvSpPr txBox="1">
            <a:spLocks noGrp="1"/>
          </p:cNvSpPr>
          <p:nvPr>
            <p:ph type="body" idx="14"/>
          </p:nvPr>
        </p:nvSpPr>
        <p:spPr>
          <a:xfrm>
            <a:off x="1447800" y="3111500"/>
            <a:ext cx="14109700" cy="876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3200"/>
              </a:spcBef>
              <a:buSzTx/>
              <a:buNone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08000" indent="-508000">
              <a:spcBef>
                <a:spcPts val="3200"/>
              </a:spcBef>
              <a:defRPr sz="4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00" indent="-508000">
              <a:spcBef>
                <a:spcPts val="32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55700">
              <a:spcBef>
                <a:spcPts val="3200"/>
              </a:spcBef>
              <a:defRPr sz="3000">
                <a:latin typeface="Arial"/>
                <a:ea typeface="Arial"/>
                <a:cs typeface="Arial"/>
                <a:sym typeface="Arial"/>
              </a:defRPr>
            </a:lvl4pPr>
            <a:lvl5pPr marL="1600200">
              <a:spcBef>
                <a:spcPts val="3200"/>
              </a:spcBef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76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77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8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9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80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C5E87D-2839-4D0E-899C-04BFB9CB20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C84E83-DA4E-4624-B041-34D9AAF935D7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CB0742-D134-418D-848E-22CC168984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B40F37-6E92-49A3-891A-988BE05D35C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90" name="Textebene 1…"/>
          <p:cNvSpPr txBox="1">
            <a:spLocks noGrp="1"/>
          </p:cNvSpPr>
          <p:nvPr>
            <p:ph type="body" idx="14"/>
          </p:nvPr>
        </p:nvSpPr>
        <p:spPr>
          <a:xfrm>
            <a:off x="1447800" y="3111500"/>
            <a:ext cx="14109700" cy="876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3200"/>
              </a:spcBef>
              <a:buSzTx/>
              <a:buNone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08000" indent="-508000">
              <a:spcBef>
                <a:spcPts val="3200"/>
              </a:spcBef>
              <a:defRPr sz="4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00" indent="-508000">
              <a:spcBef>
                <a:spcPts val="32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55700">
              <a:spcBef>
                <a:spcPts val="3200"/>
              </a:spcBef>
              <a:defRPr sz="3000">
                <a:latin typeface="Arial"/>
                <a:ea typeface="Arial"/>
                <a:cs typeface="Arial"/>
                <a:sym typeface="Arial"/>
              </a:defRPr>
            </a:lvl4pPr>
            <a:lvl5pPr marL="1600200">
              <a:spcBef>
                <a:spcPts val="3200"/>
              </a:spcBef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91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6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92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93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94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95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592E17-0E25-4950-9718-54F2115A62A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ABCB4F-3CEE-4F28-8D60-C8348D3D822F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CF7E77-D0B1-4085-8AA3-82D0E7AECB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E545C4-D0CC-4AA1-A0FA-E524A13E94C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2 Spalt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Titeltext</a:t>
            </a:r>
          </a:p>
        </p:txBody>
      </p:sp>
      <p:pic>
        <p:nvPicPr>
          <p:cNvPr id="135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1447800" y="3077368"/>
            <a:ext cx="6319243" cy="87755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7" name="Textebene 1…"/>
          <p:cNvSpPr txBox="1">
            <a:spLocks noGrp="1"/>
          </p:cNvSpPr>
          <p:nvPr>
            <p:ph type="body" sz="half" idx="15"/>
          </p:nvPr>
        </p:nvSpPr>
        <p:spPr>
          <a:xfrm>
            <a:off x="8343900" y="3077368"/>
            <a:ext cx="6319243" cy="87755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grpSp>
        <p:nvGrpSpPr>
          <p:cNvPr id="142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138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39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40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41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29F06C-AF2D-4D93-BE8D-1C3F06A7F41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383911C-4A2A-488C-889B-9B4478EA56DC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2E6285-6907-400B-A3D3-D9FF25E711B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B4BEC4-DAF4-40AA-9498-7CD4D50A9D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151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1447800" y="3077368"/>
            <a:ext cx="6319243" cy="8665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dirty="0"/>
              <a:t>Textebene 1</a:t>
            </a:r>
          </a:p>
          <a:p>
            <a:pPr lvl="1"/>
            <a:r>
              <a:rPr dirty="0"/>
              <a:t>Textebene 2</a:t>
            </a:r>
          </a:p>
          <a:p>
            <a:pPr lvl="2"/>
            <a:r>
              <a:rPr dirty="0"/>
              <a:t>Textebene 3</a:t>
            </a:r>
          </a:p>
          <a:p>
            <a:pPr lvl="3"/>
            <a:r>
              <a:rPr dirty="0"/>
              <a:t>Textebene 4</a:t>
            </a:r>
          </a:p>
          <a:p>
            <a:pPr lvl="4"/>
            <a:r>
              <a:rPr dirty="0"/>
              <a:t>Textebene 5</a:t>
            </a:r>
          </a:p>
        </p:txBody>
      </p:sp>
      <p:sp>
        <p:nvSpPr>
          <p:cNvPr id="153" name="Textebene 1…"/>
          <p:cNvSpPr txBox="1">
            <a:spLocks noGrp="1"/>
          </p:cNvSpPr>
          <p:nvPr>
            <p:ph type="body" sz="half" idx="15"/>
          </p:nvPr>
        </p:nvSpPr>
        <p:spPr>
          <a:xfrm>
            <a:off x="8343900" y="3077368"/>
            <a:ext cx="6319243" cy="8665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grpSp>
        <p:nvGrpSpPr>
          <p:cNvPr id="15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15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5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5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5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C34E60-0CDA-4514-B062-E5BFBB6C59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0DF80A8-DCD7-4A85-A85E-8D3938529F34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DAA1AA-917B-4821-AEFE-BA8DC581CA0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FBEA6B-D512-4439-BE9E-2FEAB94C88C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Bild Text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212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8343900" y="3077368"/>
            <a:ext cx="6319243" cy="88410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14" name="Bild"/>
          <p:cNvSpPr>
            <a:spLocks noGrp="1"/>
          </p:cNvSpPr>
          <p:nvPr>
            <p:ph type="pic" sz="half" idx="15"/>
          </p:nvPr>
        </p:nvSpPr>
        <p:spPr>
          <a:xfrm>
            <a:off x="1447800" y="3251199"/>
            <a:ext cx="6284335" cy="815093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5" name="Textebene"/>
          <p:cNvSpPr txBox="1">
            <a:spLocks noGrp="1"/>
          </p:cNvSpPr>
          <p:nvPr>
            <p:ph type="body" sz="quarter" idx="16"/>
          </p:nvPr>
        </p:nvSpPr>
        <p:spPr>
          <a:xfrm>
            <a:off x="1447800" y="11458861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220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216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17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18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19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46E982-73CB-42B2-B07C-C467972E03E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C3A351C-728F-4D4C-83CE-5585661F6C0A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87B8C-843A-461C-B403-F6AE8645F76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04EBFF-6F9F-42E1-AE66-A1044DB5589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2 Bilder links ROT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Titeltext</a:t>
            </a:r>
          </a:p>
        </p:txBody>
      </p:sp>
      <p:pic>
        <p:nvPicPr>
          <p:cNvPr id="248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8343900" y="3077368"/>
            <a:ext cx="6319243" cy="9089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50" name="Bild"/>
          <p:cNvSpPr>
            <a:spLocks noGrp="1"/>
          </p:cNvSpPr>
          <p:nvPr>
            <p:ph type="pic" sz="quarter" idx="15"/>
          </p:nvPr>
        </p:nvSpPr>
        <p:spPr>
          <a:xfrm>
            <a:off x="1447800" y="3251199"/>
            <a:ext cx="6284335" cy="374641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51" name="Textebene"/>
          <p:cNvSpPr txBox="1">
            <a:spLocks noGrp="1"/>
          </p:cNvSpPr>
          <p:nvPr>
            <p:ph type="body" sz="quarter" idx="16"/>
          </p:nvPr>
        </p:nvSpPr>
        <p:spPr>
          <a:xfrm>
            <a:off x="1447800" y="11458861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sp>
        <p:nvSpPr>
          <p:cNvPr id="252" name="Bild"/>
          <p:cNvSpPr>
            <a:spLocks noGrp="1"/>
          </p:cNvSpPr>
          <p:nvPr>
            <p:ph type="pic" sz="quarter" idx="17"/>
          </p:nvPr>
        </p:nvSpPr>
        <p:spPr>
          <a:xfrm>
            <a:off x="1447800" y="7689849"/>
            <a:ext cx="6284335" cy="374641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53" name="Textebene"/>
          <p:cNvSpPr txBox="1">
            <a:spLocks noGrp="1"/>
          </p:cNvSpPr>
          <p:nvPr>
            <p:ph type="body" sz="quarter" idx="18"/>
          </p:nvPr>
        </p:nvSpPr>
        <p:spPr>
          <a:xfrm>
            <a:off x="1447800" y="7012418"/>
            <a:ext cx="6284517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25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25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25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4195604" y="12065692"/>
            <a:ext cx="1382738" cy="34881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gi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-kringel-schwarz.gif" descr="ph-kringel-schwarz.gif"/>
          <p:cNvPicPr>
            <a:picLocks noChangeAspect="1"/>
          </p:cNvPicPr>
          <p:nvPr/>
        </p:nvPicPr>
        <p:blipFill>
          <a:blip r:embed="rId14"/>
          <a:srcRect l="19999" t="17937" r="20205" b="18882"/>
          <a:stretch>
            <a:fillRect/>
          </a:stretch>
        </p:blipFill>
        <p:spPr>
          <a:xfrm>
            <a:off x="14249397" y="924425"/>
            <a:ext cx="1328945" cy="885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453" extrusionOk="0">
                <a:moveTo>
                  <a:pt x="21355" y="7"/>
                </a:moveTo>
                <a:cubicBezTo>
                  <a:pt x="21234" y="-65"/>
                  <a:pt x="21002" y="414"/>
                  <a:pt x="20835" y="1180"/>
                </a:cubicBezTo>
                <a:cubicBezTo>
                  <a:pt x="20553" y="2476"/>
                  <a:pt x="19763" y="5460"/>
                  <a:pt x="19410" y="6557"/>
                </a:cubicBezTo>
                <a:cubicBezTo>
                  <a:pt x="19058" y="7652"/>
                  <a:pt x="17607" y="10794"/>
                  <a:pt x="16849" y="12106"/>
                </a:cubicBezTo>
                <a:cubicBezTo>
                  <a:pt x="14192" y="16706"/>
                  <a:pt x="9325" y="19654"/>
                  <a:pt x="5867" y="18752"/>
                </a:cubicBezTo>
                <a:cubicBezTo>
                  <a:pt x="4493" y="18394"/>
                  <a:pt x="3833" y="17873"/>
                  <a:pt x="2946" y="16453"/>
                </a:cubicBezTo>
                <a:cubicBezTo>
                  <a:pt x="721" y="12890"/>
                  <a:pt x="1255" y="8661"/>
                  <a:pt x="4133" y="7047"/>
                </a:cubicBezTo>
                <a:cubicBezTo>
                  <a:pt x="5287" y="6400"/>
                  <a:pt x="6285" y="6416"/>
                  <a:pt x="7272" y="7105"/>
                </a:cubicBezTo>
                <a:cubicBezTo>
                  <a:pt x="8535" y="7986"/>
                  <a:pt x="9678" y="10247"/>
                  <a:pt x="9500" y="11500"/>
                </a:cubicBezTo>
                <a:cubicBezTo>
                  <a:pt x="9472" y="11694"/>
                  <a:pt x="9584" y="11827"/>
                  <a:pt x="9769" y="11827"/>
                </a:cubicBezTo>
                <a:cubicBezTo>
                  <a:pt x="10018" y="11827"/>
                  <a:pt x="10090" y="11642"/>
                  <a:pt x="10129" y="10933"/>
                </a:cubicBezTo>
                <a:cubicBezTo>
                  <a:pt x="10203" y="9589"/>
                  <a:pt x="9768" y="7968"/>
                  <a:pt x="8967" y="6595"/>
                </a:cubicBezTo>
                <a:cubicBezTo>
                  <a:pt x="7773" y="4551"/>
                  <a:pt x="6562" y="3959"/>
                  <a:pt x="4499" y="4412"/>
                </a:cubicBezTo>
                <a:cubicBezTo>
                  <a:pt x="2683" y="4810"/>
                  <a:pt x="1022" y="6860"/>
                  <a:pt x="244" y="9654"/>
                </a:cubicBezTo>
                <a:cubicBezTo>
                  <a:pt x="-45" y="10689"/>
                  <a:pt x="-89" y="14057"/>
                  <a:pt x="173" y="15241"/>
                </a:cubicBezTo>
                <a:cubicBezTo>
                  <a:pt x="624" y="17278"/>
                  <a:pt x="1889" y="19217"/>
                  <a:pt x="3517" y="20368"/>
                </a:cubicBezTo>
                <a:cubicBezTo>
                  <a:pt x="4015" y="20720"/>
                  <a:pt x="4138" y="20765"/>
                  <a:pt x="5000" y="20935"/>
                </a:cubicBezTo>
                <a:cubicBezTo>
                  <a:pt x="5301" y="20995"/>
                  <a:pt x="5563" y="21065"/>
                  <a:pt x="5584" y="21089"/>
                </a:cubicBezTo>
                <a:cubicBezTo>
                  <a:pt x="5606" y="21113"/>
                  <a:pt x="5691" y="21140"/>
                  <a:pt x="5770" y="21156"/>
                </a:cubicBezTo>
                <a:cubicBezTo>
                  <a:pt x="5849" y="21173"/>
                  <a:pt x="5960" y="21258"/>
                  <a:pt x="6014" y="21339"/>
                </a:cubicBezTo>
                <a:cubicBezTo>
                  <a:pt x="6145" y="21535"/>
                  <a:pt x="6901" y="21464"/>
                  <a:pt x="7144" y="21233"/>
                </a:cubicBezTo>
                <a:cubicBezTo>
                  <a:pt x="7250" y="21133"/>
                  <a:pt x="7645" y="21079"/>
                  <a:pt x="8017" y="21108"/>
                </a:cubicBezTo>
                <a:cubicBezTo>
                  <a:pt x="8389" y="21137"/>
                  <a:pt x="8792" y="21062"/>
                  <a:pt x="8915" y="20945"/>
                </a:cubicBezTo>
                <a:cubicBezTo>
                  <a:pt x="9039" y="20827"/>
                  <a:pt x="9198" y="20713"/>
                  <a:pt x="9262" y="20695"/>
                </a:cubicBezTo>
                <a:cubicBezTo>
                  <a:pt x="9327" y="20677"/>
                  <a:pt x="9412" y="20640"/>
                  <a:pt x="9455" y="20608"/>
                </a:cubicBezTo>
                <a:cubicBezTo>
                  <a:pt x="9540" y="20544"/>
                  <a:pt x="9531" y="20547"/>
                  <a:pt x="10315" y="20272"/>
                </a:cubicBezTo>
                <a:cubicBezTo>
                  <a:pt x="10616" y="20166"/>
                  <a:pt x="11037" y="19971"/>
                  <a:pt x="11252" y="19839"/>
                </a:cubicBezTo>
                <a:cubicBezTo>
                  <a:pt x="11712" y="19556"/>
                  <a:pt x="11829" y="19508"/>
                  <a:pt x="12337" y="19377"/>
                </a:cubicBezTo>
                <a:cubicBezTo>
                  <a:pt x="12547" y="19323"/>
                  <a:pt x="12747" y="19126"/>
                  <a:pt x="12780" y="18944"/>
                </a:cubicBezTo>
                <a:cubicBezTo>
                  <a:pt x="12949" y="18008"/>
                  <a:pt x="12972" y="17971"/>
                  <a:pt x="13190" y="18242"/>
                </a:cubicBezTo>
                <a:cubicBezTo>
                  <a:pt x="13355" y="18447"/>
                  <a:pt x="13422" y="18430"/>
                  <a:pt x="13492" y="18156"/>
                </a:cubicBezTo>
                <a:cubicBezTo>
                  <a:pt x="13542" y="17959"/>
                  <a:pt x="13691" y="17790"/>
                  <a:pt x="13819" y="17790"/>
                </a:cubicBezTo>
                <a:cubicBezTo>
                  <a:pt x="13948" y="17790"/>
                  <a:pt x="14132" y="17586"/>
                  <a:pt x="14224" y="17329"/>
                </a:cubicBezTo>
                <a:cubicBezTo>
                  <a:pt x="14316" y="17071"/>
                  <a:pt x="14497" y="16857"/>
                  <a:pt x="14628" y="16857"/>
                </a:cubicBezTo>
                <a:cubicBezTo>
                  <a:pt x="14759" y="16857"/>
                  <a:pt x="14820" y="16745"/>
                  <a:pt x="14763" y="16607"/>
                </a:cubicBezTo>
                <a:cubicBezTo>
                  <a:pt x="14706" y="16470"/>
                  <a:pt x="14800" y="16301"/>
                  <a:pt x="14975" y="16232"/>
                </a:cubicBezTo>
                <a:cubicBezTo>
                  <a:pt x="15149" y="16164"/>
                  <a:pt x="15329" y="15970"/>
                  <a:pt x="15373" y="15799"/>
                </a:cubicBezTo>
                <a:cubicBezTo>
                  <a:pt x="15419" y="15618"/>
                  <a:pt x="15584" y="15543"/>
                  <a:pt x="15771" y="15617"/>
                </a:cubicBezTo>
                <a:cubicBezTo>
                  <a:pt x="16009" y="15710"/>
                  <a:pt x="16128" y="15594"/>
                  <a:pt x="16239" y="15155"/>
                </a:cubicBezTo>
                <a:cubicBezTo>
                  <a:pt x="16322" y="14831"/>
                  <a:pt x="16468" y="14491"/>
                  <a:pt x="16560" y="14405"/>
                </a:cubicBezTo>
                <a:cubicBezTo>
                  <a:pt x="16653" y="14319"/>
                  <a:pt x="16690" y="14161"/>
                  <a:pt x="16644" y="14049"/>
                </a:cubicBezTo>
                <a:cubicBezTo>
                  <a:pt x="16597" y="13936"/>
                  <a:pt x="16806" y="13666"/>
                  <a:pt x="17106" y="13453"/>
                </a:cubicBezTo>
                <a:cubicBezTo>
                  <a:pt x="17406" y="13239"/>
                  <a:pt x="17632" y="12944"/>
                  <a:pt x="17613" y="12799"/>
                </a:cubicBezTo>
                <a:cubicBezTo>
                  <a:pt x="17594" y="12653"/>
                  <a:pt x="17742" y="12497"/>
                  <a:pt x="17940" y="12452"/>
                </a:cubicBezTo>
                <a:cubicBezTo>
                  <a:pt x="18142" y="12406"/>
                  <a:pt x="18364" y="12132"/>
                  <a:pt x="18441" y="11827"/>
                </a:cubicBezTo>
                <a:cubicBezTo>
                  <a:pt x="18517" y="11528"/>
                  <a:pt x="18657" y="11207"/>
                  <a:pt x="18756" y="11115"/>
                </a:cubicBezTo>
                <a:cubicBezTo>
                  <a:pt x="19011" y="10879"/>
                  <a:pt x="19593" y="8882"/>
                  <a:pt x="19603" y="8211"/>
                </a:cubicBezTo>
                <a:cubicBezTo>
                  <a:pt x="19607" y="7900"/>
                  <a:pt x="19700" y="7601"/>
                  <a:pt x="19808" y="7547"/>
                </a:cubicBezTo>
                <a:cubicBezTo>
                  <a:pt x="19916" y="7493"/>
                  <a:pt x="19966" y="7358"/>
                  <a:pt x="19917" y="7239"/>
                </a:cubicBezTo>
                <a:cubicBezTo>
                  <a:pt x="19868" y="7121"/>
                  <a:pt x="19938" y="6961"/>
                  <a:pt x="20071" y="6884"/>
                </a:cubicBezTo>
                <a:cubicBezTo>
                  <a:pt x="20205" y="6807"/>
                  <a:pt x="20278" y="6650"/>
                  <a:pt x="20232" y="6537"/>
                </a:cubicBezTo>
                <a:cubicBezTo>
                  <a:pt x="20185" y="6425"/>
                  <a:pt x="20233" y="6089"/>
                  <a:pt x="20341" y="5797"/>
                </a:cubicBezTo>
                <a:cubicBezTo>
                  <a:pt x="20449" y="5504"/>
                  <a:pt x="20527" y="5185"/>
                  <a:pt x="20508" y="5085"/>
                </a:cubicBezTo>
                <a:cubicBezTo>
                  <a:pt x="20489" y="4985"/>
                  <a:pt x="20578" y="4842"/>
                  <a:pt x="20707" y="4768"/>
                </a:cubicBezTo>
                <a:cubicBezTo>
                  <a:pt x="20836" y="4693"/>
                  <a:pt x="20898" y="4533"/>
                  <a:pt x="20848" y="4412"/>
                </a:cubicBezTo>
                <a:cubicBezTo>
                  <a:pt x="20798" y="4291"/>
                  <a:pt x="20826" y="4067"/>
                  <a:pt x="20912" y="3912"/>
                </a:cubicBezTo>
                <a:cubicBezTo>
                  <a:pt x="20998" y="3756"/>
                  <a:pt x="21079" y="3547"/>
                  <a:pt x="21086" y="3450"/>
                </a:cubicBezTo>
                <a:cubicBezTo>
                  <a:pt x="21092" y="3353"/>
                  <a:pt x="21191" y="2924"/>
                  <a:pt x="21310" y="2498"/>
                </a:cubicBezTo>
                <a:cubicBezTo>
                  <a:pt x="21429" y="2071"/>
                  <a:pt x="21511" y="1465"/>
                  <a:pt x="21490" y="1151"/>
                </a:cubicBezTo>
                <a:cubicBezTo>
                  <a:pt x="21469" y="838"/>
                  <a:pt x="21443" y="438"/>
                  <a:pt x="21432" y="267"/>
                </a:cubicBezTo>
                <a:cubicBezTo>
                  <a:pt x="21422" y="111"/>
                  <a:pt x="21396" y="31"/>
                  <a:pt x="21355" y="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" name="ph-kringel-rot.gif" descr="ph-kringel-rot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9" name="Titeltext"/>
          <p:cNvSpPr txBox="1">
            <a:spLocks noGrp="1"/>
          </p:cNvSpPr>
          <p:nvPr>
            <p:ph type="title"/>
          </p:nvPr>
        </p:nvSpPr>
        <p:spPr>
          <a:xfrm>
            <a:off x="723900" y="431800"/>
            <a:ext cx="148336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10" name="Textebene 1…"/>
          <p:cNvSpPr txBox="1">
            <a:spLocks noGrp="1"/>
          </p:cNvSpPr>
          <p:nvPr>
            <p:ph type="body" idx="1"/>
          </p:nvPr>
        </p:nvSpPr>
        <p:spPr>
          <a:xfrm>
            <a:off x="723900" y="3111500"/>
            <a:ext cx="14833600" cy="876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FB1614AD-38C5-410F-95E3-8A69BA5A5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12053888"/>
            <a:ext cx="5486400" cy="692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F8428DCC-9615-447A-B16B-FD38441B7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3900" y="12053888"/>
            <a:ext cx="3657600" cy="692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8B51BF-2426-42DD-8CA8-73CA13AF52F0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9D0347-6747-435A-A66B-F8ACD12F9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12053888"/>
            <a:ext cx="4097542" cy="692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7" r:id="rId6"/>
    <p:sldLayoutId id="2147483658" r:id="rId7"/>
    <p:sldLayoutId id="2147483662" r:id="rId8"/>
    <p:sldLayoutId id="2147483664" r:id="rId9"/>
    <p:sldLayoutId id="2147483668" r:id="rId10"/>
    <p:sldLayoutId id="2147483670" r:id="rId11"/>
    <p:sldLayoutId id="2147483678" r:id="rId12"/>
  </p:sldLayoutIdLst>
  <p:transition spd="med"/>
  <p:hf hdr="0"/>
  <p:txStyles>
    <p:titleStyle>
      <a:lvl1pPr marL="0" marR="0" indent="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 Light"/>
        </a:defRPr>
      </a:lvl1pPr>
      <a:lvl2pPr marL="0" marR="0" indent="2286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4572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6858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9144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11430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13716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16002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18288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266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711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2pPr>
      <a:lvl3pPr marL="1155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3pPr>
      <a:lvl4pPr marL="1600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4pPr>
      <a:lvl5pPr marL="2044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5pPr>
      <a:lvl6pPr marL="2489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6pPr>
      <a:lvl7pPr marL="2933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7pPr>
      <a:lvl8pPr marL="3378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8pPr>
      <a:lvl9pPr marL="3822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-kringel-schwarz.gif" descr="ph-kringel-schwarz.gif"/>
          <p:cNvPicPr>
            <a:picLocks noChangeAspect="1"/>
          </p:cNvPicPr>
          <p:nvPr/>
        </p:nvPicPr>
        <p:blipFill>
          <a:blip r:embed="rId16">
            <a:extLst/>
          </a:blip>
          <a:srcRect l="19999" t="17937" r="20205" b="18882"/>
          <a:stretch>
            <a:fillRect/>
          </a:stretch>
        </p:blipFill>
        <p:spPr>
          <a:xfrm>
            <a:off x="14249397" y="924425"/>
            <a:ext cx="1328945" cy="885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453" extrusionOk="0">
                <a:moveTo>
                  <a:pt x="21355" y="7"/>
                </a:moveTo>
                <a:cubicBezTo>
                  <a:pt x="21234" y="-65"/>
                  <a:pt x="21002" y="414"/>
                  <a:pt x="20835" y="1180"/>
                </a:cubicBezTo>
                <a:cubicBezTo>
                  <a:pt x="20553" y="2476"/>
                  <a:pt x="19763" y="5460"/>
                  <a:pt x="19410" y="6557"/>
                </a:cubicBezTo>
                <a:cubicBezTo>
                  <a:pt x="19058" y="7652"/>
                  <a:pt x="17607" y="10794"/>
                  <a:pt x="16849" y="12106"/>
                </a:cubicBezTo>
                <a:cubicBezTo>
                  <a:pt x="14192" y="16706"/>
                  <a:pt x="9325" y="19654"/>
                  <a:pt x="5867" y="18752"/>
                </a:cubicBezTo>
                <a:cubicBezTo>
                  <a:pt x="4493" y="18394"/>
                  <a:pt x="3833" y="17873"/>
                  <a:pt x="2946" y="16453"/>
                </a:cubicBezTo>
                <a:cubicBezTo>
                  <a:pt x="721" y="12890"/>
                  <a:pt x="1255" y="8661"/>
                  <a:pt x="4133" y="7047"/>
                </a:cubicBezTo>
                <a:cubicBezTo>
                  <a:pt x="5287" y="6400"/>
                  <a:pt x="6285" y="6416"/>
                  <a:pt x="7272" y="7105"/>
                </a:cubicBezTo>
                <a:cubicBezTo>
                  <a:pt x="8535" y="7986"/>
                  <a:pt x="9678" y="10247"/>
                  <a:pt x="9500" y="11500"/>
                </a:cubicBezTo>
                <a:cubicBezTo>
                  <a:pt x="9472" y="11694"/>
                  <a:pt x="9584" y="11827"/>
                  <a:pt x="9769" y="11827"/>
                </a:cubicBezTo>
                <a:cubicBezTo>
                  <a:pt x="10018" y="11827"/>
                  <a:pt x="10090" y="11642"/>
                  <a:pt x="10129" y="10933"/>
                </a:cubicBezTo>
                <a:cubicBezTo>
                  <a:pt x="10203" y="9589"/>
                  <a:pt x="9768" y="7968"/>
                  <a:pt x="8967" y="6595"/>
                </a:cubicBezTo>
                <a:cubicBezTo>
                  <a:pt x="7773" y="4551"/>
                  <a:pt x="6562" y="3959"/>
                  <a:pt x="4499" y="4412"/>
                </a:cubicBezTo>
                <a:cubicBezTo>
                  <a:pt x="2683" y="4810"/>
                  <a:pt x="1022" y="6860"/>
                  <a:pt x="244" y="9654"/>
                </a:cubicBezTo>
                <a:cubicBezTo>
                  <a:pt x="-45" y="10689"/>
                  <a:pt x="-89" y="14057"/>
                  <a:pt x="173" y="15241"/>
                </a:cubicBezTo>
                <a:cubicBezTo>
                  <a:pt x="624" y="17278"/>
                  <a:pt x="1889" y="19217"/>
                  <a:pt x="3517" y="20368"/>
                </a:cubicBezTo>
                <a:cubicBezTo>
                  <a:pt x="4015" y="20720"/>
                  <a:pt x="4138" y="20765"/>
                  <a:pt x="5000" y="20935"/>
                </a:cubicBezTo>
                <a:cubicBezTo>
                  <a:pt x="5301" y="20995"/>
                  <a:pt x="5563" y="21065"/>
                  <a:pt x="5584" y="21089"/>
                </a:cubicBezTo>
                <a:cubicBezTo>
                  <a:pt x="5606" y="21113"/>
                  <a:pt x="5691" y="21140"/>
                  <a:pt x="5770" y="21156"/>
                </a:cubicBezTo>
                <a:cubicBezTo>
                  <a:pt x="5849" y="21173"/>
                  <a:pt x="5960" y="21258"/>
                  <a:pt x="6014" y="21339"/>
                </a:cubicBezTo>
                <a:cubicBezTo>
                  <a:pt x="6145" y="21535"/>
                  <a:pt x="6901" y="21464"/>
                  <a:pt x="7144" y="21233"/>
                </a:cubicBezTo>
                <a:cubicBezTo>
                  <a:pt x="7250" y="21133"/>
                  <a:pt x="7645" y="21079"/>
                  <a:pt x="8017" y="21108"/>
                </a:cubicBezTo>
                <a:cubicBezTo>
                  <a:pt x="8389" y="21137"/>
                  <a:pt x="8792" y="21062"/>
                  <a:pt x="8915" y="20945"/>
                </a:cubicBezTo>
                <a:cubicBezTo>
                  <a:pt x="9039" y="20827"/>
                  <a:pt x="9198" y="20713"/>
                  <a:pt x="9262" y="20695"/>
                </a:cubicBezTo>
                <a:cubicBezTo>
                  <a:pt x="9327" y="20677"/>
                  <a:pt x="9412" y="20640"/>
                  <a:pt x="9455" y="20608"/>
                </a:cubicBezTo>
                <a:cubicBezTo>
                  <a:pt x="9540" y="20544"/>
                  <a:pt x="9531" y="20547"/>
                  <a:pt x="10315" y="20272"/>
                </a:cubicBezTo>
                <a:cubicBezTo>
                  <a:pt x="10616" y="20166"/>
                  <a:pt x="11037" y="19971"/>
                  <a:pt x="11252" y="19839"/>
                </a:cubicBezTo>
                <a:cubicBezTo>
                  <a:pt x="11712" y="19556"/>
                  <a:pt x="11829" y="19508"/>
                  <a:pt x="12337" y="19377"/>
                </a:cubicBezTo>
                <a:cubicBezTo>
                  <a:pt x="12547" y="19323"/>
                  <a:pt x="12747" y="19126"/>
                  <a:pt x="12780" y="18944"/>
                </a:cubicBezTo>
                <a:cubicBezTo>
                  <a:pt x="12949" y="18008"/>
                  <a:pt x="12972" y="17971"/>
                  <a:pt x="13190" y="18242"/>
                </a:cubicBezTo>
                <a:cubicBezTo>
                  <a:pt x="13355" y="18447"/>
                  <a:pt x="13422" y="18430"/>
                  <a:pt x="13492" y="18156"/>
                </a:cubicBezTo>
                <a:cubicBezTo>
                  <a:pt x="13542" y="17959"/>
                  <a:pt x="13691" y="17790"/>
                  <a:pt x="13819" y="17790"/>
                </a:cubicBezTo>
                <a:cubicBezTo>
                  <a:pt x="13948" y="17790"/>
                  <a:pt x="14132" y="17586"/>
                  <a:pt x="14224" y="17329"/>
                </a:cubicBezTo>
                <a:cubicBezTo>
                  <a:pt x="14316" y="17071"/>
                  <a:pt x="14497" y="16857"/>
                  <a:pt x="14628" y="16857"/>
                </a:cubicBezTo>
                <a:cubicBezTo>
                  <a:pt x="14759" y="16857"/>
                  <a:pt x="14820" y="16745"/>
                  <a:pt x="14763" y="16607"/>
                </a:cubicBezTo>
                <a:cubicBezTo>
                  <a:pt x="14706" y="16470"/>
                  <a:pt x="14800" y="16301"/>
                  <a:pt x="14975" y="16232"/>
                </a:cubicBezTo>
                <a:cubicBezTo>
                  <a:pt x="15149" y="16164"/>
                  <a:pt x="15329" y="15970"/>
                  <a:pt x="15373" y="15799"/>
                </a:cubicBezTo>
                <a:cubicBezTo>
                  <a:pt x="15419" y="15618"/>
                  <a:pt x="15584" y="15543"/>
                  <a:pt x="15771" y="15617"/>
                </a:cubicBezTo>
                <a:cubicBezTo>
                  <a:pt x="16009" y="15710"/>
                  <a:pt x="16128" y="15594"/>
                  <a:pt x="16239" y="15155"/>
                </a:cubicBezTo>
                <a:cubicBezTo>
                  <a:pt x="16322" y="14831"/>
                  <a:pt x="16468" y="14491"/>
                  <a:pt x="16560" y="14405"/>
                </a:cubicBezTo>
                <a:cubicBezTo>
                  <a:pt x="16653" y="14319"/>
                  <a:pt x="16690" y="14161"/>
                  <a:pt x="16644" y="14049"/>
                </a:cubicBezTo>
                <a:cubicBezTo>
                  <a:pt x="16597" y="13936"/>
                  <a:pt x="16806" y="13666"/>
                  <a:pt x="17106" y="13453"/>
                </a:cubicBezTo>
                <a:cubicBezTo>
                  <a:pt x="17406" y="13239"/>
                  <a:pt x="17632" y="12944"/>
                  <a:pt x="17613" y="12799"/>
                </a:cubicBezTo>
                <a:cubicBezTo>
                  <a:pt x="17594" y="12653"/>
                  <a:pt x="17742" y="12497"/>
                  <a:pt x="17940" y="12452"/>
                </a:cubicBezTo>
                <a:cubicBezTo>
                  <a:pt x="18142" y="12406"/>
                  <a:pt x="18364" y="12132"/>
                  <a:pt x="18441" y="11827"/>
                </a:cubicBezTo>
                <a:cubicBezTo>
                  <a:pt x="18517" y="11528"/>
                  <a:pt x="18657" y="11207"/>
                  <a:pt x="18756" y="11115"/>
                </a:cubicBezTo>
                <a:cubicBezTo>
                  <a:pt x="19011" y="10879"/>
                  <a:pt x="19593" y="8882"/>
                  <a:pt x="19603" y="8211"/>
                </a:cubicBezTo>
                <a:cubicBezTo>
                  <a:pt x="19607" y="7900"/>
                  <a:pt x="19700" y="7601"/>
                  <a:pt x="19808" y="7547"/>
                </a:cubicBezTo>
                <a:cubicBezTo>
                  <a:pt x="19916" y="7493"/>
                  <a:pt x="19966" y="7358"/>
                  <a:pt x="19917" y="7239"/>
                </a:cubicBezTo>
                <a:cubicBezTo>
                  <a:pt x="19868" y="7121"/>
                  <a:pt x="19938" y="6961"/>
                  <a:pt x="20071" y="6884"/>
                </a:cubicBezTo>
                <a:cubicBezTo>
                  <a:pt x="20205" y="6807"/>
                  <a:pt x="20278" y="6650"/>
                  <a:pt x="20232" y="6537"/>
                </a:cubicBezTo>
                <a:cubicBezTo>
                  <a:pt x="20185" y="6425"/>
                  <a:pt x="20233" y="6089"/>
                  <a:pt x="20341" y="5797"/>
                </a:cubicBezTo>
                <a:cubicBezTo>
                  <a:pt x="20449" y="5504"/>
                  <a:pt x="20527" y="5185"/>
                  <a:pt x="20508" y="5085"/>
                </a:cubicBezTo>
                <a:cubicBezTo>
                  <a:pt x="20489" y="4985"/>
                  <a:pt x="20578" y="4842"/>
                  <a:pt x="20707" y="4768"/>
                </a:cubicBezTo>
                <a:cubicBezTo>
                  <a:pt x="20836" y="4693"/>
                  <a:pt x="20898" y="4533"/>
                  <a:pt x="20848" y="4412"/>
                </a:cubicBezTo>
                <a:cubicBezTo>
                  <a:pt x="20798" y="4291"/>
                  <a:pt x="20826" y="4067"/>
                  <a:pt x="20912" y="3912"/>
                </a:cubicBezTo>
                <a:cubicBezTo>
                  <a:pt x="20998" y="3756"/>
                  <a:pt x="21079" y="3547"/>
                  <a:pt x="21086" y="3450"/>
                </a:cubicBezTo>
                <a:cubicBezTo>
                  <a:pt x="21092" y="3353"/>
                  <a:pt x="21191" y="2924"/>
                  <a:pt x="21310" y="2498"/>
                </a:cubicBezTo>
                <a:cubicBezTo>
                  <a:pt x="21429" y="2071"/>
                  <a:pt x="21511" y="1465"/>
                  <a:pt x="21490" y="1151"/>
                </a:cubicBezTo>
                <a:cubicBezTo>
                  <a:pt x="21469" y="838"/>
                  <a:pt x="21443" y="438"/>
                  <a:pt x="21432" y="267"/>
                </a:cubicBezTo>
                <a:cubicBezTo>
                  <a:pt x="21422" y="111"/>
                  <a:pt x="21396" y="31"/>
                  <a:pt x="21355" y="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" name="ph-kringel-rot.gif" descr="ph-kringel-rot.gif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9" name="Titeltext"/>
          <p:cNvSpPr txBox="1">
            <a:spLocks noGrp="1"/>
          </p:cNvSpPr>
          <p:nvPr>
            <p:ph type="title"/>
          </p:nvPr>
        </p:nvSpPr>
        <p:spPr>
          <a:xfrm>
            <a:off x="723900" y="431800"/>
            <a:ext cx="148336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/>
          <a:p>
            <a:r>
              <a:t>Titeltext</a:t>
            </a:r>
          </a:p>
        </p:txBody>
      </p:sp>
      <p:sp>
        <p:nvSpPr>
          <p:cNvPr id="10" name="Textebene 1…"/>
          <p:cNvSpPr txBox="1">
            <a:spLocks noGrp="1"/>
          </p:cNvSpPr>
          <p:nvPr>
            <p:ph type="body" idx="1"/>
          </p:nvPr>
        </p:nvSpPr>
        <p:spPr>
          <a:xfrm>
            <a:off x="723900" y="3111500"/>
            <a:ext cx="14833600" cy="876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5443618" y="12382500"/>
            <a:ext cx="283770" cy="27513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976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4" r:id="rId14"/>
  </p:sldLayoutIdLst>
  <p:transition spd="med"/>
  <p:txStyles>
    <p:titleStyle>
      <a:lvl1pPr marL="0" marR="0" indent="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2286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4572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6858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9144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11430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13716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16002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18288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266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1pPr>
      <a:lvl2pPr marL="711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2pPr>
      <a:lvl3pPr marL="1155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3pPr>
      <a:lvl4pPr marL="1600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4pPr>
      <a:lvl5pPr marL="2044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5pPr>
      <a:lvl6pPr marL="2489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6pPr>
      <a:lvl7pPr marL="2933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7pPr>
      <a:lvl8pPr marL="3378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8pPr>
      <a:lvl9pPr marL="3822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eff@ph-weingarten.de" TargetMode="External"/><Relationship Id="rId2" Type="http://schemas.openxmlformats.org/officeDocument/2006/relationships/hyperlink" Target="mailto:goetz@ph-weingarten.de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kks@ph-weingarten.d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iteltext"/>
          <p:cNvSpPr txBox="1">
            <a:spLocks noGrp="1"/>
          </p:cNvSpPr>
          <p:nvPr>
            <p:ph type="body" idx="13"/>
          </p:nvPr>
        </p:nvSpPr>
        <p:spPr>
          <a:xfrm>
            <a:off x="1447800" y="1854200"/>
            <a:ext cx="14109700" cy="370077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7200" dirty="0"/>
              <a:t>Semestereinstiegswoche </a:t>
            </a:r>
            <a:br>
              <a:rPr lang="de-DE" sz="7200" dirty="0"/>
            </a:br>
            <a:r>
              <a:rPr lang="de-DE" sz="7200" dirty="0"/>
              <a:t>PH Weingarten</a:t>
            </a:r>
            <a:endParaRPr sz="7200" dirty="0"/>
          </a:p>
        </p:txBody>
      </p:sp>
      <p:sp>
        <p:nvSpPr>
          <p:cNvPr id="455" name="Textebene 1"/>
          <p:cNvSpPr txBox="1">
            <a:spLocks noGrp="1"/>
          </p:cNvSpPr>
          <p:nvPr>
            <p:ph type="body" idx="14"/>
          </p:nvPr>
        </p:nvSpPr>
        <p:spPr>
          <a:xfrm>
            <a:off x="1447800" y="6794500"/>
            <a:ext cx="14109700" cy="328567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dirty="0"/>
              <a:t>Informationsveranstaltung im Studiengang </a:t>
            </a:r>
            <a:r>
              <a:rPr lang="de-DE" dirty="0">
                <a:solidFill>
                  <a:schemeClr val="accent5"/>
                </a:solidFill>
              </a:rPr>
              <a:t>Lehramt/BA</a:t>
            </a:r>
          </a:p>
          <a:p>
            <a:pPr algn="ctr"/>
            <a:r>
              <a:rPr lang="de-DE" dirty="0"/>
              <a:t>Modul </a:t>
            </a:r>
            <a:r>
              <a:rPr lang="de-DE" dirty="0">
                <a:solidFill>
                  <a:schemeClr val="accent5"/>
                </a:solidFill>
              </a:rPr>
              <a:t>EW/</a:t>
            </a:r>
            <a:r>
              <a:rPr lang="de-DE" dirty="0" err="1">
                <a:solidFill>
                  <a:schemeClr val="accent5"/>
                </a:solidFill>
              </a:rPr>
              <a:t>Psy</a:t>
            </a:r>
            <a:r>
              <a:rPr lang="de-DE" dirty="0">
                <a:solidFill>
                  <a:schemeClr val="accent5"/>
                </a:solidFill>
              </a:rPr>
              <a:t> 1</a:t>
            </a:r>
          </a:p>
          <a:p>
            <a:pPr algn="ctr"/>
            <a:r>
              <a:rPr lang="de-DE" dirty="0"/>
              <a:t>Pädagogische Psychologie</a:t>
            </a:r>
          </a:p>
        </p:txBody>
      </p:sp>
      <p:sp>
        <p:nvSpPr>
          <p:cNvPr id="5" name="Textebene 1">
            <a:extLst>
              <a:ext uri="{FF2B5EF4-FFF2-40B4-BE49-F238E27FC236}">
                <a16:creationId xmlns:a16="http://schemas.microsoft.com/office/drawing/2014/main" id="{E1EA6C87-F0D1-D048-BAC4-711A5CF1F22D}"/>
              </a:ext>
            </a:extLst>
          </p:cNvPr>
          <p:cNvSpPr txBox="1">
            <a:spLocks/>
          </p:cNvSpPr>
          <p:nvPr/>
        </p:nvSpPr>
        <p:spPr>
          <a:xfrm>
            <a:off x="1447800" y="1705735"/>
            <a:ext cx="14109700" cy="104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0" marR="0" indent="0" algn="l" defTabSz="7747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1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155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600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044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2489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933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378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822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de-DE" dirty="0"/>
              <a:t>Für Höhere Semester BA </a:t>
            </a:r>
            <a:r>
              <a:rPr lang="de-DE"/>
              <a:t>Lehramt GS</a:t>
            </a:r>
            <a:endParaRPr lang="de-DE" dirty="0">
              <a:solidFill>
                <a:schemeClr val="accent5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827400-6D0A-4774-9BCB-0F266C044B6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229277A-E319-4C63-957A-EBC2CB930043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7A6E29-E6FA-4B46-88D1-2F40C77F220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/>
              <a:t>Pädagogische Psychologie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E53206-B721-4CF4-8C09-9C3458D9C99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Regelung zu Studienleistungen 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1CB3CA-8855-4D5F-BF3C-9BFBF00F7AC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C3DF68A-A4BD-4C23-8482-099F0710D3CF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DCF3A6-42D7-4E87-B6DD-14109BDB7B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Pädagogische Psychologie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7D2C5A-F9F3-4B77-BBEF-0EBF0A61266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25500" y="3297446"/>
            <a:ext cx="15297150" cy="79970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indent="0" algn="l" defTabSz="774700" rtl="0" fontAlgn="auto" latinLnBrk="0" hangingPunct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lang="de-DE" sz="3800" dirty="0">
                <a:latin typeface="Arial" panose="020B0604020202020204" pitchFamily="34" charset="0"/>
                <a:cs typeface="Arial" panose="020B0604020202020204" pitchFamily="34" charset="0"/>
              </a:rPr>
              <a:t>Studienleistungen durch regelmäßige aktive Teilnahme und Bearbeitung der Aufträge im Rahmen der Lehrveranstaltungen nach Maßgabe der Dozierenden (siehe Übersicht oben). </a:t>
            </a:r>
          </a:p>
          <a:p>
            <a:pPr marR="0" indent="0" algn="l" defTabSz="774700" rtl="0" fontAlgn="auto" latinLnBrk="0" hangingPunct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endParaRPr lang="de-DE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indent="0" algn="l" defTabSz="774700" rtl="0" fontAlgn="auto" latinLnBrk="0" hangingPunct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kumimoji="0" lang="de-DE" sz="38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Studienleistungen sind </a:t>
            </a:r>
            <a:r>
              <a:rPr kumimoji="0" lang="de-DE" sz="3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verbindliche Bestandteile </a:t>
            </a:r>
            <a:r>
              <a:rPr kumimoji="0" lang="de-DE" sz="38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der Leistungen in den zu studierenden Modulen. </a:t>
            </a:r>
          </a:p>
          <a:p>
            <a:pPr marR="0" indent="0" algn="l" defTabSz="774700" rtl="0" fontAlgn="auto" latinLnBrk="0" hangingPunct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endParaRPr lang="de-DE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indent="0" algn="l" defTabSz="774700" rtl="0" fontAlgn="auto" latinLnBrk="0" hangingPunct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lang="de-DE" sz="3800" dirty="0">
                <a:latin typeface="Arial" panose="020B0604020202020204" pitchFamily="34" charset="0"/>
                <a:cs typeface="Arial" panose="020B0604020202020204" pitchFamily="34" charset="0"/>
              </a:rPr>
              <a:t>Im Fach Pädagogische Psychologie gibt es </a:t>
            </a:r>
            <a:r>
              <a:rPr lang="de-DE" sz="3800" b="1" u="sng" dirty="0">
                <a:latin typeface="Arial" panose="020B0604020202020204" pitchFamily="34" charset="0"/>
                <a:cs typeface="Arial" panose="020B0604020202020204" pitchFamily="34" charset="0"/>
              </a:rPr>
              <a:t>KEINEN</a:t>
            </a:r>
            <a:r>
              <a:rPr lang="de-DE" sz="3800" dirty="0">
                <a:latin typeface="Arial" panose="020B0604020202020204" pitchFamily="34" charset="0"/>
                <a:cs typeface="Arial" panose="020B0604020202020204" pitchFamily="34" charset="0"/>
              </a:rPr>
              <a:t> Nachweisbogen in Papierform. </a:t>
            </a:r>
            <a:r>
              <a:rPr kumimoji="0" lang="de-DE" sz="38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523171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Modulprüfung in Modul EW/</a:t>
            </a:r>
            <a:r>
              <a:rPr lang="de-DE" dirty="0" err="1"/>
              <a:t>Psy</a:t>
            </a:r>
            <a:r>
              <a:rPr lang="de-DE" dirty="0"/>
              <a:t> 1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CFB178-E599-430F-8B31-6D1ED0F30D2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34380FD-9862-4125-9F9E-8C19EA7727F4}" type="datetime1">
              <a:rPr lang="de-DE" smtClean="0">
                <a:solidFill>
                  <a:schemeClr val="bg1">
                    <a:lumMod val="50000"/>
                  </a:schemeClr>
                </a:solidFill>
              </a:rPr>
              <a:t>23.07.2021</a:t>
            </a:fld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D2CC4E-AA78-43E7-87D3-056F7AB5FC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Pädagogische Psychologie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F1CA54-D11D-46A5-B8B2-14AF150A0A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0" name="Textebene 1…">
            <a:extLst>
              <a:ext uri="{FF2B5EF4-FFF2-40B4-BE49-F238E27FC236}">
                <a16:creationId xmlns:a16="http://schemas.microsoft.com/office/drawing/2014/main" id="{83B3A533-6778-4984-8ED1-622AE9EF21FA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1447800" y="2761853"/>
            <a:ext cx="13735050" cy="908923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dirty="0"/>
              <a:t>Klausur ( 60 min., innerhalb der Prüfungswoche) </a:t>
            </a:r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dirty="0"/>
              <a:t>Bestehend aus 4 Teilen: </a:t>
            </a:r>
          </a:p>
          <a:p>
            <a:pPr marL="914400" lvl="3" indent="-457200" defTabSz="914400" rtl="0" eaLnBrk="0" fontAlgn="base" hangingPunct="0">
              <a:spcBef>
                <a:spcPct val="20000"/>
              </a:spcBef>
              <a:spcAft>
                <a:spcPct val="0"/>
              </a:spcAft>
              <a:buSzTx/>
              <a:buFont typeface="Courier New" panose="02070309020205020404" pitchFamily="49" charset="0"/>
              <a:buChar char="o"/>
              <a:defRPr/>
            </a:pPr>
            <a:r>
              <a:rPr lang="de-DE" sz="3200" dirty="0">
                <a:solidFill>
                  <a:srgbClr val="000000"/>
                </a:solidFill>
              </a:rPr>
              <a:t>10 Single-Choice Aufgaben zur Vorlesung in der Erziehungswissenschaft</a:t>
            </a:r>
          </a:p>
          <a:p>
            <a:pPr marL="914400" lvl="3" indent="-457200" defTabSz="914400" rtl="0" eaLnBrk="0" fontAlgn="base" hangingPunct="0">
              <a:spcBef>
                <a:spcPct val="20000"/>
              </a:spcBef>
              <a:spcAft>
                <a:spcPct val="0"/>
              </a:spcAft>
              <a:buSzTx/>
              <a:buFont typeface="Courier New" panose="02070309020205020404" pitchFamily="49" charset="0"/>
              <a:buChar char="o"/>
              <a:defRPr/>
            </a:pPr>
            <a:r>
              <a:rPr lang="de-DE" sz="3200" dirty="0">
                <a:solidFill>
                  <a:srgbClr val="000000"/>
                </a:solidFill>
              </a:rPr>
              <a:t>1 offene Aufgabe zu einem Seminar in der Erziehungswissenschaft</a:t>
            </a:r>
          </a:p>
          <a:p>
            <a:pPr marL="914400" lvl="3" indent="-457200" defTabSz="914400" rtl="0" eaLnBrk="0" fontAlgn="base" hangingPunct="0">
              <a:spcBef>
                <a:spcPct val="20000"/>
              </a:spcBef>
              <a:spcAft>
                <a:spcPct val="0"/>
              </a:spcAft>
              <a:buSzTx/>
              <a:buFont typeface="Courier New" panose="02070309020205020404" pitchFamily="49" charset="0"/>
              <a:buChar char="o"/>
              <a:defRPr/>
            </a:pPr>
            <a:r>
              <a:rPr lang="de-DE" sz="3200" dirty="0">
                <a:solidFill>
                  <a:srgbClr val="000000"/>
                </a:solidFill>
              </a:rPr>
              <a:t>Multiple Choice Aufgaben zu einem Seminar in der Pädagogischen Psychologie, Wahlbereich I (Sozialpsychologie, Lehren und Lernen) </a:t>
            </a:r>
            <a:endParaRPr lang="de-DE" sz="3200" dirty="0"/>
          </a:p>
          <a:p>
            <a:pPr marL="914400" lvl="3" indent="-457200" defTabSz="914400" rtl="0" eaLnBrk="0" fontAlgn="base" hangingPunct="0">
              <a:spcBef>
                <a:spcPct val="20000"/>
              </a:spcBef>
              <a:spcAft>
                <a:spcPct val="0"/>
              </a:spcAft>
              <a:buSzTx/>
              <a:buFont typeface="Courier New" panose="02070309020205020404" pitchFamily="49" charset="0"/>
              <a:buChar char="o"/>
              <a:defRPr/>
            </a:pPr>
            <a:r>
              <a:rPr lang="de-DE" sz="3200" dirty="0">
                <a:solidFill>
                  <a:srgbClr val="000000"/>
                </a:solidFill>
              </a:rPr>
              <a:t>Multiple-Choice Aufgaben zu einem Seminar in der Pädagogischen Psychologie, Wahlbereich 2 (Diagnostik und Entwicklung).</a:t>
            </a:r>
          </a:p>
          <a:p>
            <a:pPr marL="457200" lvl="3" indent="0" defTabSz="914400" rtl="0" eaLnBrk="0" fontAlgn="base" hangingPunct="0">
              <a:spcBef>
                <a:spcPct val="20000"/>
              </a:spcBef>
              <a:spcAft>
                <a:spcPct val="0"/>
              </a:spcAft>
              <a:buSzTx/>
              <a:buNone/>
              <a:defRPr/>
            </a:pPr>
            <a:endParaRPr lang="de-DE" sz="3200" dirty="0">
              <a:solidFill>
                <a:srgbClr val="000000"/>
              </a:solidFill>
            </a:endParaRPr>
          </a:p>
          <a:p>
            <a:pPr lvl="1" defTabSz="914400" rtl="0" eaLnBrk="0" fontAlgn="base" hangingPunct="0">
              <a:spcBef>
                <a:spcPct val="20000"/>
              </a:spcBef>
              <a:spcAft>
                <a:spcPct val="0"/>
              </a:spcAft>
              <a:buSzTx/>
              <a:buFont typeface="Courier New" panose="02070309020205020404" pitchFamily="49" charset="0"/>
              <a:buChar char="o"/>
              <a:defRPr/>
            </a:pPr>
            <a:r>
              <a:rPr lang="de-DE" sz="4300" dirty="0">
                <a:solidFill>
                  <a:srgbClr val="000000"/>
                </a:solidFill>
              </a:rPr>
              <a:t>In der Klausur enthalten sind Aufgaben zu den Modul-relevanten Seminaren aus dem laufenden Semester UND aus dem vorherigen Semester, aber NICHT aus noch früheren Semestern. Bei sich wiederholenden Veranstaltungen gibt es nur EINE Aufgabe für beide Semester. </a:t>
            </a:r>
          </a:p>
          <a:p>
            <a:pPr lvl="1" defTabSz="914400" rtl="0" eaLnBrk="0" fontAlgn="base" hangingPunct="0">
              <a:spcBef>
                <a:spcPct val="20000"/>
              </a:spcBef>
              <a:spcAft>
                <a:spcPct val="0"/>
              </a:spcAft>
              <a:buSzTx/>
              <a:buFont typeface="Courier New" panose="02070309020205020404" pitchFamily="49" charset="0"/>
              <a:buChar char="o"/>
              <a:defRPr/>
            </a:pPr>
            <a:endParaRPr lang="de-DE" sz="4300" dirty="0">
              <a:solidFill>
                <a:srgbClr val="000000"/>
              </a:solidFill>
            </a:endParaRPr>
          </a:p>
          <a:p>
            <a:pPr lvl="1" defTabSz="914400" rtl="0" eaLnBrk="0" fontAlgn="base" hangingPunct="0">
              <a:spcBef>
                <a:spcPct val="20000"/>
              </a:spcBef>
              <a:spcAft>
                <a:spcPct val="0"/>
              </a:spcAft>
              <a:buSzTx/>
              <a:buFont typeface="Courier New" panose="02070309020205020404" pitchFamily="49" charset="0"/>
              <a:buChar char="o"/>
              <a:defRPr/>
            </a:pPr>
            <a:r>
              <a:rPr lang="de-DE" sz="4300" dirty="0">
                <a:solidFill>
                  <a:srgbClr val="000000"/>
                </a:solidFill>
              </a:rPr>
              <a:t>Die Multiple-Choice Fragen werden auf dem Fragenblatt (gegebenenfalls direkt in </a:t>
            </a:r>
            <a:r>
              <a:rPr lang="de-DE" sz="4300" dirty="0" err="1">
                <a:solidFill>
                  <a:srgbClr val="000000"/>
                </a:solidFill>
              </a:rPr>
              <a:t>Moopaed</a:t>
            </a:r>
            <a:r>
              <a:rPr lang="de-DE" sz="4300" dirty="0">
                <a:solidFill>
                  <a:srgbClr val="000000"/>
                </a:solidFill>
              </a:rPr>
              <a:t>) beantwortet.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85232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6CCFB178-E599-430F-8B31-6D1ED0F30D27}"/>
              </a:ext>
            </a:extLst>
          </p:cNvPr>
          <p:cNvSpPr txBox="1">
            <a:spLocks/>
          </p:cNvSpPr>
          <p:nvPr/>
        </p:nvSpPr>
        <p:spPr>
          <a:xfrm>
            <a:off x="723900" y="12053888"/>
            <a:ext cx="3657600" cy="692150"/>
          </a:xfrm>
          <a:prstGeom prst="rect">
            <a:avLst/>
          </a:prstGeom>
        </p:spPr>
        <p:txBody>
          <a:bodyPr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3429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6858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indent="10287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indent="13716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indent="17145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indent="20574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indent="24003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indent="27432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l"/>
            <a:fld id="{A34380FD-9862-4125-9F9E-8C19EA7727F4}" type="datetime1"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pPr algn="l"/>
              <a:t>23.07.2021</a:t>
            </a:fld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E1D2CC4E-AA78-43E7-87D3-056F7AB5FC12}"/>
              </a:ext>
            </a:extLst>
          </p:cNvPr>
          <p:cNvSpPr txBox="1">
            <a:spLocks/>
          </p:cNvSpPr>
          <p:nvPr/>
        </p:nvSpPr>
        <p:spPr>
          <a:xfrm>
            <a:off x="5384800" y="12053888"/>
            <a:ext cx="5486400" cy="692150"/>
          </a:xfrm>
          <a:prstGeom prst="rect">
            <a:avLst/>
          </a:prstGeom>
        </p:spPr>
        <p:txBody>
          <a:bodyPr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3429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6858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indent="10287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indent="13716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indent="17145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indent="20574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indent="24003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indent="27432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Pädagogische Psychologie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6AF1CA54-D11D-46A5-B8B2-14AF150A0A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0800" y="12053888"/>
            <a:ext cx="4097542" cy="692150"/>
          </a:xfrm>
          <a:prstGeom prst="rect">
            <a:avLst/>
          </a:prstGeom>
        </p:spPr>
        <p:txBody>
          <a:bodyPr anchor="b"/>
          <a:lstStyle/>
          <a:p>
            <a:pPr algn="r"/>
            <a:fld id="{080AF20C-B495-45E2-9C69-F1E4B8C073B1}" type="slidenum"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pPr algn="r"/>
              <a:t>12</a:t>
            </a:fld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814388" y="1789540"/>
            <a:ext cx="14901862" cy="10264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 Light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3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Light"/>
              </a:rPr>
              <a:t>Jeder Teil der Klausur wird mit maximal 10 Punkten bewertet (= 40 Punkte für die gesamte Klausur, ab 20 Punkten gilt die Klausur als bestanden).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de-DE" sz="3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 Light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3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Light"/>
              </a:rPr>
              <a:t>Es MUSS jeweils eine Frage zu Pädagogische Psychologie Wahlbereich 1 und zu Pädagogische Psychologie Wahlbereich 2 beantwortet werden, sonst fehlt ein Teil der Klausur und die Klausurnote wird ohne diesen Teil berechnet.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de-DE" sz="3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 Light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3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Light"/>
              </a:rPr>
              <a:t>Es ist nicht zwingend notwendig, die Aufgabe aus dem belegten Seminar zu bearbeiten (eigenes Risiko).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de-DE" sz="3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 Light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3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Light"/>
              </a:rPr>
              <a:t>Es liegen alle Fragen von Beginn der Klausur an vor und die Zeit von 60 min. kann von den Studierenden selbst eingeteilt werden.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de-DE" sz="3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 Light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3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Light"/>
              </a:rPr>
              <a:t>Den Studierenden wird vor Beginn der Zählung der 60 </a:t>
            </a:r>
            <a:r>
              <a:rPr lang="de-DE" sz="3700" kern="1200" dirty="0">
                <a:latin typeface="Arial"/>
                <a:ea typeface="+mn-ea"/>
                <a:cs typeface="+mn-cs"/>
              </a:rPr>
              <a:t>Minuten</a:t>
            </a:r>
            <a:r>
              <a:rPr kumimoji="0" lang="de-DE" sz="3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Light"/>
              </a:rPr>
              <a:t> Zeit </a:t>
            </a:r>
            <a:r>
              <a:rPr lang="de-DE" sz="3700" kern="1200" dirty="0">
                <a:latin typeface="Arial"/>
                <a:ea typeface="+mn-ea"/>
                <a:cs typeface="+mn-cs"/>
              </a:rPr>
              <a:t>zur</a:t>
            </a:r>
            <a:r>
              <a:rPr kumimoji="0" lang="de-DE" sz="3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Light"/>
              </a:rPr>
              <a:t> </a:t>
            </a:r>
            <a:r>
              <a:rPr lang="de-DE" sz="3700" kern="1200" noProof="0" dirty="0">
                <a:latin typeface="Arial"/>
                <a:ea typeface="+mn-ea"/>
                <a:cs typeface="+mn-cs"/>
              </a:rPr>
              <a:t>O</a:t>
            </a:r>
            <a:r>
              <a:rPr kumimoji="0" lang="de-DE" sz="3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Light"/>
              </a:rPr>
              <a:t>rientierung</a:t>
            </a:r>
            <a:r>
              <a:rPr kumimoji="0" lang="de-DE" sz="37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 Light"/>
              </a:rPr>
              <a:t> gegeben</a:t>
            </a:r>
            <a:r>
              <a:rPr lang="de-DE" sz="3700" kern="1200" dirty="0">
                <a:latin typeface="Arial"/>
                <a:ea typeface="+mn-ea"/>
                <a:cs typeface="+mn-cs"/>
              </a:rPr>
              <a:t>. </a:t>
            </a:r>
            <a:endParaRPr kumimoji="0" lang="de-DE" sz="3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84135074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WICHTIG!!!! Bitte überprüfen Sie: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/>
              <a:t>Haben Sie EINE Veranstaltung der Pädagogischen Psychologie im Wahlbereich 1 belegt?</a:t>
            </a:r>
          </a:p>
          <a:p>
            <a:endParaRPr lang="de-DE" dirty="0"/>
          </a:p>
          <a:p>
            <a:r>
              <a:rPr lang="de-DE" dirty="0"/>
              <a:t>Haben Sie EINE Veranstaltung der Pädagogischen Psychologie im Wahlbereich 2 belegt?</a:t>
            </a:r>
          </a:p>
          <a:p>
            <a:endParaRPr lang="de-DE" dirty="0"/>
          </a:p>
          <a:p>
            <a:r>
              <a:rPr lang="de-DE" dirty="0"/>
              <a:t>Haben Sie sich aus den Veranstaltungen, die Sie nun doch nicht besuchen möchten,  im LSF ausgetragen?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CCFB178-E599-430F-8B31-6D1ED0F30D27}"/>
              </a:ext>
            </a:extLst>
          </p:cNvPr>
          <p:cNvSpPr txBox="1">
            <a:spLocks/>
          </p:cNvSpPr>
          <p:nvPr/>
        </p:nvSpPr>
        <p:spPr>
          <a:xfrm>
            <a:off x="723900" y="12053888"/>
            <a:ext cx="3657600" cy="692150"/>
          </a:xfrm>
          <a:prstGeom prst="rect">
            <a:avLst/>
          </a:prstGeom>
        </p:spPr>
        <p:txBody>
          <a:bodyPr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3429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6858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indent="10287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indent="13716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indent="17145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indent="20574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indent="24003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indent="27432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l"/>
            <a:fld id="{A34380FD-9862-4125-9F9E-8C19EA7727F4}" type="datetime1"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pPr algn="l"/>
              <a:t>23.07.2021</a:t>
            </a:fld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1D2CC4E-AA78-43E7-87D3-056F7AB5FC12}"/>
              </a:ext>
            </a:extLst>
          </p:cNvPr>
          <p:cNvSpPr txBox="1">
            <a:spLocks/>
          </p:cNvSpPr>
          <p:nvPr/>
        </p:nvSpPr>
        <p:spPr>
          <a:xfrm>
            <a:off x="5384800" y="12053888"/>
            <a:ext cx="5486400" cy="692150"/>
          </a:xfrm>
          <a:prstGeom prst="rect">
            <a:avLst/>
          </a:prstGeom>
        </p:spPr>
        <p:txBody>
          <a:bodyPr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3429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6858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indent="10287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indent="13716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indent="17145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indent="20574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indent="24003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indent="27432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Pädagogische Psychologie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6AF1CA54-D11D-46A5-B8B2-14AF150A0A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0800" y="12053888"/>
            <a:ext cx="4097542" cy="692150"/>
          </a:xfrm>
          <a:prstGeom prst="rect">
            <a:avLst/>
          </a:prstGeom>
        </p:spPr>
        <p:txBody>
          <a:bodyPr anchor="b"/>
          <a:lstStyle/>
          <a:p>
            <a:pPr algn="r"/>
            <a:fld id="{080AF20C-B495-45E2-9C69-F1E4B8C073B1}" type="slidenum"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pPr algn="r"/>
              <a:t>13</a:t>
            </a:fld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3078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38200" y="1863665"/>
            <a:ext cx="1348740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Kompetenzen (Pädagogische Psychologie)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143000" y="3383657"/>
            <a:ext cx="14211300" cy="87203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Die Absolventinnen und Absolventen</a:t>
            </a:r>
          </a:p>
          <a:p>
            <a:pPr marL="0" marR="0" lvl="0" indent="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Light"/>
            </a:endParaRP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werden für entwicklungs-, lern-und sozialpsychologische, Facetten der Inklusion sensibilisiert,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verstehen Schule als humane und demokratische Einrichtung, in der jedes Kind/jeder Jugendliche anerkannt und wertgeschätzt wird,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erwerben psychologische Kenntnisse und Fertigkeiten, um jeden Schüler dazu zu befähigen, seine Potenziale nach seinen Möglichkeiten zu entfalten,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kennen Methoden, die lernende Individuen in dialogische, kommunikative und kooperative Prozesse einbinden,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können pädagogisch-psychologische Ansätze, die Aspekte der Heterogenität und Individualisierung erklären und begründen,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kennen Möglichkeiten der Diagnose von Lernvoraussetzungen und Lernprozessen sowie der gezielten Unterstützung und Förderung von Schülerinnen und Schülern,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CCFB178-E599-430F-8B31-6D1ED0F30D27}"/>
              </a:ext>
            </a:extLst>
          </p:cNvPr>
          <p:cNvSpPr txBox="1">
            <a:spLocks/>
          </p:cNvSpPr>
          <p:nvPr/>
        </p:nvSpPr>
        <p:spPr>
          <a:xfrm>
            <a:off x="723900" y="12053888"/>
            <a:ext cx="3657600" cy="692150"/>
          </a:xfrm>
          <a:prstGeom prst="rect">
            <a:avLst/>
          </a:prstGeom>
        </p:spPr>
        <p:txBody>
          <a:bodyPr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3429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6858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indent="10287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indent="13716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indent="17145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indent="20574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indent="24003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indent="27432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l"/>
            <a:fld id="{A34380FD-9862-4125-9F9E-8C19EA7727F4}" type="datetime1"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pPr algn="l"/>
              <a:t>23.07.2021</a:t>
            </a:fld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1D2CC4E-AA78-43E7-87D3-056F7AB5FC12}"/>
              </a:ext>
            </a:extLst>
          </p:cNvPr>
          <p:cNvSpPr txBox="1">
            <a:spLocks/>
          </p:cNvSpPr>
          <p:nvPr/>
        </p:nvSpPr>
        <p:spPr>
          <a:xfrm>
            <a:off x="5384800" y="12053888"/>
            <a:ext cx="5486400" cy="692150"/>
          </a:xfrm>
          <a:prstGeom prst="rect">
            <a:avLst/>
          </a:prstGeom>
        </p:spPr>
        <p:txBody>
          <a:bodyPr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3429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6858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indent="10287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indent="13716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indent="17145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indent="20574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indent="24003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indent="27432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Pädagogische Psychologie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6AF1CA54-D11D-46A5-B8B2-14AF150A0A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0800" y="12053888"/>
            <a:ext cx="4097542" cy="692150"/>
          </a:xfrm>
          <a:prstGeom prst="rect">
            <a:avLst/>
          </a:prstGeom>
        </p:spPr>
        <p:txBody>
          <a:bodyPr anchor="b"/>
          <a:lstStyle/>
          <a:p>
            <a:pPr algn="r"/>
            <a:fld id="{080AF20C-B495-45E2-9C69-F1E4B8C073B1}" type="slidenum"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pPr algn="r"/>
              <a:t>14</a:t>
            </a:fld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0184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14350" y="1675432"/>
            <a:ext cx="15201900" cy="10336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begreifen Schule als System, das eine Kultur für gemeinsames Leben, Lernen und Arbeiten möglich macht,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erwerben die Haltung und Überzeugung dass Prozesse des gemeinsamen Lernens, Lebens, Spielens, Arbeitens gelingen können und jede/jeder seinen eigenen Beitrag dazu leisten bzw. sich in diesem Prozess selbst verwirklichen und entwickeln kann,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können den schulischen Kontext reflektieren im Hinblick...</a:t>
            </a:r>
          </a:p>
          <a:p>
            <a:pPr marL="0" marR="0" lvl="6" indent="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	- auf psychologische Prozesse, Ziele, Inhalte, Methoden und </a:t>
            </a:r>
            <a:b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</a:b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         Verfahren,</a:t>
            </a:r>
          </a:p>
          <a:p>
            <a:pPr marL="0" marR="0" lvl="2" indent="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	- auf das Verhältnis bzw. die Interaktion zwischen Schülerinnen und </a:t>
            </a:r>
            <a:b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</a:b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         Schülern und Lehrerinnen und Lehrern,</a:t>
            </a:r>
          </a:p>
          <a:p>
            <a:pPr marL="0" marR="0" lvl="2" indent="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	- auf das Verhältnis der Schülerinnen und Schülern untereinander,</a:t>
            </a:r>
          </a:p>
          <a:p>
            <a:pPr marL="0" marR="0" lvl="2" indent="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	- auf psychologische Prozesse, Ziele, Inhalte, Methoden und</a:t>
            </a:r>
            <a:b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</a:b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         Verfahren,</a:t>
            </a:r>
          </a:p>
          <a:p>
            <a:pPr marL="0" marR="0" lvl="2" indent="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	- auf die Analyse der Unterrichtsgegenstände</a:t>
            </a:r>
          </a:p>
          <a:p>
            <a:pPr marL="0" marR="0" lvl="2" indent="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	- auf Lernfortschritte der Kinder, deren Möglichkeiten der Unterstützung,</a:t>
            </a:r>
          </a:p>
          <a:p>
            <a:pPr marL="0" marR="0" lvl="2" indent="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	- auf Teamarbeit.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können Schul-und Lernkulturen (Lernumgebungen) schaffen, die ein gemeinsames Leben, Lernen und Arbeiten möglich machen.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CCFB178-E599-430F-8B31-6D1ED0F30D27}"/>
              </a:ext>
            </a:extLst>
          </p:cNvPr>
          <p:cNvSpPr txBox="1">
            <a:spLocks/>
          </p:cNvSpPr>
          <p:nvPr/>
        </p:nvSpPr>
        <p:spPr>
          <a:xfrm>
            <a:off x="723900" y="12053888"/>
            <a:ext cx="3657600" cy="692150"/>
          </a:xfrm>
          <a:prstGeom prst="rect">
            <a:avLst/>
          </a:prstGeom>
        </p:spPr>
        <p:txBody>
          <a:bodyPr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3429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6858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indent="10287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indent="13716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indent="17145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indent="20574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indent="24003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indent="27432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l"/>
            <a:fld id="{A34380FD-9862-4125-9F9E-8C19EA7727F4}" type="datetime1"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pPr algn="l"/>
              <a:t>23.07.2021</a:t>
            </a:fld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1D2CC4E-AA78-43E7-87D3-056F7AB5FC12}"/>
              </a:ext>
            </a:extLst>
          </p:cNvPr>
          <p:cNvSpPr txBox="1">
            <a:spLocks/>
          </p:cNvSpPr>
          <p:nvPr/>
        </p:nvSpPr>
        <p:spPr>
          <a:xfrm>
            <a:off x="5384800" y="12053888"/>
            <a:ext cx="5486400" cy="692150"/>
          </a:xfrm>
          <a:prstGeom prst="rect">
            <a:avLst/>
          </a:prstGeom>
        </p:spPr>
        <p:txBody>
          <a:bodyPr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3429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6858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indent="10287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indent="13716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indent="17145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indent="20574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indent="24003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indent="27432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Pädagogische Psychologie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AF1CA54-D11D-46A5-B8B2-14AF150A0A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0800" y="12053888"/>
            <a:ext cx="4097542" cy="692150"/>
          </a:xfrm>
          <a:prstGeom prst="rect">
            <a:avLst/>
          </a:prstGeom>
        </p:spPr>
        <p:txBody>
          <a:bodyPr anchor="b"/>
          <a:lstStyle/>
          <a:p>
            <a:pPr algn="r"/>
            <a:fld id="{080AF20C-B495-45E2-9C69-F1E4B8C073B1}" type="slidenum"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pPr algn="r"/>
              <a:t>15</a:t>
            </a:fld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3075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739715"/>
            <a:ext cx="1348740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Inhalte (Pädagogische Psychologie)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62000" y="1447621"/>
            <a:ext cx="14884400" cy="11182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Light"/>
            </a:endParaRP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Psychologische Aspekte von Gruppenprozessen, sozialer Wahrnehmung und Kognitionen, soziale Lernprozesse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Schule als soziales System und soziale Organisation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Sozialpsychologie (Differenzierung durch selbstgesteuertes Lernen)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Lern-und Instruktionsdiagnostik, Entwicklungs-und Erziehungsdiagnostik, Schullaufbahndiagnostik, Diagnostik bei Lern-und Leistungsauffälligkeiten, Diagnostik bei sozial-emotional auffälligem Verhalten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Grundlagen pädagogischer und psychologischer Diagnostik, Test-und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Befragungsmethoden, Beobachtungsverfahren, Leistungs-und Verhaltensbeurteilung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Diagnose von Lernvoraussetzungen, Lernausgangslagen und </a:t>
            </a:r>
            <a:b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</a:b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Lernentwicklungen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Grundlagen, Formen und Verfahren der Lern-und Leistungsdiagnostik </a:t>
            </a:r>
            <a:b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</a:b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und Leistungsbeurteilung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Umgang mit Heterogenität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Wissen über Entwicklungspsychologie und -psychopathologie</a:t>
            </a:r>
          </a:p>
          <a:p>
            <a:pPr marL="571500" marR="0" lvl="0" indent="-571500" algn="l" defTabSz="774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Theorie und Praxis einer zeitgemäßen Unterrichtsentwicklung aus empirisch-psychologischen Perspektive.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CCFB178-E599-430F-8B31-6D1ED0F30D27}"/>
              </a:ext>
            </a:extLst>
          </p:cNvPr>
          <p:cNvSpPr txBox="1">
            <a:spLocks/>
          </p:cNvSpPr>
          <p:nvPr/>
        </p:nvSpPr>
        <p:spPr>
          <a:xfrm>
            <a:off x="723900" y="12053888"/>
            <a:ext cx="3657600" cy="692150"/>
          </a:xfrm>
          <a:prstGeom prst="rect">
            <a:avLst/>
          </a:prstGeom>
        </p:spPr>
        <p:txBody>
          <a:bodyPr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3429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6858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indent="10287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indent="13716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indent="17145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indent="20574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indent="24003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indent="27432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l"/>
            <a:fld id="{A34380FD-9862-4125-9F9E-8C19EA7727F4}" type="datetime1"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pPr algn="l"/>
              <a:t>23.07.2021</a:t>
            </a:fld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1D2CC4E-AA78-43E7-87D3-056F7AB5FC12}"/>
              </a:ext>
            </a:extLst>
          </p:cNvPr>
          <p:cNvSpPr txBox="1">
            <a:spLocks/>
          </p:cNvSpPr>
          <p:nvPr/>
        </p:nvSpPr>
        <p:spPr>
          <a:xfrm>
            <a:off x="5384800" y="12053888"/>
            <a:ext cx="5486400" cy="692150"/>
          </a:xfrm>
          <a:prstGeom prst="rect">
            <a:avLst/>
          </a:prstGeom>
        </p:spPr>
        <p:txBody>
          <a:bodyPr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3429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6858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indent="10287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indent="13716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indent="17145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indent="20574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indent="24003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indent="27432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Pädagogische Psychologie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6AF1CA54-D11D-46A5-B8B2-14AF150A0A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0800" y="12053888"/>
            <a:ext cx="4097542" cy="692150"/>
          </a:xfrm>
          <a:prstGeom prst="rect">
            <a:avLst/>
          </a:prstGeom>
        </p:spPr>
        <p:txBody>
          <a:bodyPr anchor="b"/>
          <a:lstStyle/>
          <a:p>
            <a:pPr algn="r"/>
            <a:fld id="{080AF20C-B495-45E2-9C69-F1E4B8C073B1}" type="slidenum">
              <a:rPr lang="de-DE" sz="1600" smtClean="0">
                <a:solidFill>
                  <a:schemeClr val="bg1">
                    <a:lumMod val="50000"/>
                  </a:schemeClr>
                </a:solidFill>
              </a:rPr>
              <a:pPr algn="r"/>
              <a:t>16</a:t>
            </a:fld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8936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Vielen Dank für Ihre Aufmerksamkeit!"/>
          <p:cNvSpPr txBox="1">
            <a:spLocks noGrp="1"/>
          </p:cNvSpPr>
          <p:nvPr>
            <p:ph type="body" sz="quarter" idx="13"/>
          </p:nvPr>
        </p:nvSpPr>
        <p:spPr>
          <a:xfrm>
            <a:off x="1384300" y="3712654"/>
            <a:ext cx="6743700" cy="7775575"/>
          </a:xfrm>
        </p:spPr>
        <p:txBody>
          <a:bodyPr/>
          <a:lstStyle/>
          <a:p>
            <a:r>
              <a:rPr lang="de-DE" sz="8800" dirty="0"/>
              <a:t>Vielen Dank für Ihre Aufmerk-</a:t>
            </a:r>
            <a:r>
              <a:rPr lang="de-DE" sz="8800" dirty="0" err="1"/>
              <a:t>samkeit</a:t>
            </a:r>
            <a:r>
              <a:rPr lang="de-DE" sz="8800" dirty="0"/>
              <a:t>!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650" y="3438017"/>
            <a:ext cx="6438900" cy="832485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D37F550-D391-404F-8D29-696135A0C7C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A99344A-D057-4A1D-AD7A-D5AAA4B8AD90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E4EB783-3D82-47F3-92C9-342A70469DF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Pädagogische Psychologie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234FCA-01FA-43BB-AB39-1CC19E3B92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17</a:t>
            </a:fld>
            <a:endParaRPr lang="de-DE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eltext"/>
          <p:cNvSpPr txBox="1">
            <a:spLocks noGrp="1"/>
          </p:cNvSpPr>
          <p:nvPr>
            <p:ph type="body" idx="13"/>
          </p:nvPr>
        </p:nvSpPr>
        <p:spPr>
          <a:xfrm>
            <a:off x="1447800" y="838200"/>
            <a:ext cx="14109700" cy="1333500"/>
          </a:xfrm>
          <a:prstGeom prst="rect">
            <a:avLst/>
          </a:prstGeom>
        </p:spPr>
        <p:txBody>
          <a:bodyPr/>
          <a:lstStyle/>
          <a:p>
            <a:r>
              <a:rPr lang="de-DE" sz="4800" dirty="0"/>
              <a:t>Gliederung</a:t>
            </a:r>
            <a:r>
              <a:rPr lang="de-DE" dirty="0"/>
              <a:t> </a:t>
            </a:r>
            <a:endParaRPr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F9F7555-6E69-4E37-ADA7-89A1F716048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92FB47F-845B-4596-98F4-E714A5D7BF30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35C918-24B4-4250-9330-F101E3BCC20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/>
              <a:t>Pädagogische Psychologie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79C4C2-E49B-47B5-AE1D-10700F2549D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Textebene 1…">
            <a:extLst>
              <a:ext uri="{FF2B5EF4-FFF2-40B4-BE49-F238E27FC236}">
                <a16:creationId xmlns:a16="http://schemas.microsoft.com/office/drawing/2014/main" id="{7CC7998D-677A-40D4-8251-91B0863D1F70}"/>
              </a:ext>
            </a:extLst>
          </p:cNvPr>
          <p:cNvSpPr txBox="1">
            <a:spLocks/>
          </p:cNvSpPr>
          <p:nvPr/>
        </p:nvSpPr>
        <p:spPr>
          <a:xfrm>
            <a:off x="1524000" y="3469254"/>
            <a:ext cx="13735050" cy="7808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0" marR="0" indent="0" algn="l" defTabSz="7747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1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1155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1600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2044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2489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933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378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822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Wer sind Ihre Ansprechpartner*innen?</a:t>
            </a:r>
          </a:p>
          <a:p>
            <a:pPr marL="571500" indent="-571500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Worum geht es in der Einführungsveranstaltung?</a:t>
            </a:r>
          </a:p>
          <a:p>
            <a:pPr marL="571500" indent="-571500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Wie ist das Modul aufgebaut? </a:t>
            </a:r>
          </a:p>
          <a:p>
            <a:pPr marL="571500" indent="-571500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Welche Lehrveranstaltungen im Fach Pädagogische Psychologie sind Teil des Moduls?</a:t>
            </a:r>
          </a:p>
          <a:p>
            <a:pPr marL="571500" indent="-571500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Wie sind Studienleistungen geregelt?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eltext"/>
          <p:cNvSpPr txBox="1">
            <a:spLocks noGrp="1"/>
          </p:cNvSpPr>
          <p:nvPr>
            <p:ph type="body" idx="13"/>
          </p:nvPr>
        </p:nvSpPr>
        <p:spPr>
          <a:xfrm>
            <a:off x="1447800" y="838200"/>
            <a:ext cx="14109700" cy="1333500"/>
          </a:xfrm>
          <a:prstGeom prst="rect">
            <a:avLst/>
          </a:prstGeom>
        </p:spPr>
        <p:txBody>
          <a:bodyPr/>
          <a:lstStyle/>
          <a:p>
            <a:r>
              <a:rPr lang="de-DE" sz="4800" dirty="0"/>
              <a:t>Gliederung</a:t>
            </a:r>
            <a:r>
              <a:rPr lang="de-DE" dirty="0"/>
              <a:t> </a:t>
            </a:r>
            <a:endParaRPr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6FABD3D-F756-4F0D-851C-79E321EA3F3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6CD5062-19E1-45B4-B2F8-B20A0088DC98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29A7F2C-2914-437A-88B3-189143EBED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/>
              <a:t>Pädagogische Psychologie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A94B90-04D7-4630-BDF4-7082F775D1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Textebene 1…">
            <a:extLst>
              <a:ext uri="{FF2B5EF4-FFF2-40B4-BE49-F238E27FC236}">
                <a16:creationId xmlns:a16="http://schemas.microsoft.com/office/drawing/2014/main" id="{3A2C3480-9659-4242-B7CC-780B62654321}"/>
              </a:ext>
            </a:extLst>
          </p:cNvPr>
          <p:cNvSpPr txBox="1">
            <a:spLocks/>
          </p:cNvSpPr>
          <p:nvPr/>
        </p:nvSpPr>
        <p:spPr>
          <a:xfrm>
            <a:off x="1447800" y="3077368"/>
            <a:ext cx="13735050" cy="883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0" marR="0" indent="0" algn="l" defTabSz="7747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1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1155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1600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2044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2489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933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378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822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Welche Kompetenzen werden im Modul vermittelt?</a:t>
            </a:r>
          </a:p>
          <a:p>
            <a:pPr marL="1282700" lvl="1" indent="-571500" hangingPunct="1">
              <a:lnSpc>
                <a:spcPct val="2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de-DE" sz="2500" dirty="0">
                <a:solidFill>
                  <a:schemeClr val="bg1">
                    <a:lumMod val="65000"/>
                  </a:schemeClr>
                </a:solidFill>
              </a:rPr>
              <a:t>Zusammenfassung vermittelter Kompetenzen zum eigenen Nachlesen</a:t>
            </a:r>
          </a:p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Welche Inhalte werden im Modul vermittelt?</a:t>
            </a:r>
          </a:p>
          <a:p>
            <a:pPr marL="1282700" lvl="1" indent="-571500" hangingPunct="1">
              <a:lnSpc>
                <a:spcPct val="2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de-DE" sz="2500" dirty="0">
                <a:solidFill>
                  <a:schemeClr val="bg1">
                    <a:lumMod val="65000"/>
                  </a:schemeClr>
                </a:solidFill>
              </a:rPr>
              <a:t>Zusammenfassung der Inhalte zum eigenen Nachlesen</a:t>
            </a:r>
          </a:p>
          <a:p>
            <a:pPr lvl="1" indent="0" hangingPunct="1">
              <a:lnSpc>
                <a:spcPct val="200000"/>
              </a:lnSpc>
              <a:spcBef>
                <a:spcPts val="1200"/>
              </a:spcBef>
              <a:buNone/>
            </a:pPr>
            <a:endParaRPr lang="de-DE" sz="25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270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itel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Ihre Ansprechpartner/innen</a:t>
            </a:r>
            <a:endParaRPr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88004"/>
              </p:ext>
            </p:extLst>
          </p:nvPr>
        </p:nvGraphicFramePr>
        <p:xfrm>
          <a:off x="819150" y="2889953"/>
          <a:ext cx="15068550" cy="848177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895850">
                  <a:extLst>
                    <a:ext uri="{9D8B030D-6E8A-4147-A177-3AD203B41FA5}">
                      <a16:colId xmlns:a16="http://schemas.microsoft.com/office/drawing/2014/main" val="848689221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922104046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761211964"/>
                    </a:ext>
                  </a:extLst>
                </a:gridCol>
              </a:tblGrid>
              <a:tr h="1072974">
                <a:tc>
                  <a:txBody>
                    <a:bodyPr/>
                    <a:lstStyle/>
                    <a:p>
                      <a:pPr algn="ctr"/>
                      <a:r>
                        <a:rPr lang="de-DE" sz="4800" dirty="0">
                          <a:solidFill>
                            <a:schemeClr val="bg1"/>
                          </a:solidFill>
                        </a:rPr>
                        <a:t>Wer?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800" dirty="0">
                          <a:solidFill>
                            <a:schemeClr val="bg1"/>
                          </a:solidFill>
                        </a:rPr>
                        <a:t>Was?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800" dirty="0">
                          <a:solidFill>
                            <a:schemeClr val="bg1"/>
                          </a:solidFill>
                        </a:rPr>
                        <a:t>Wie?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821396"/>
                  </a:ext>
                </a:extLst>
              </a:tr>
              <a:tr h="1072974">
                <a:tc>
                  <a:txBody>
                    <a:bodyPr/>
                    <a:lstStyle/>
                    <a:p>
                      <a:pPr algn="l"/>
                      <a:r>
                        <a:rPr lang="de-DE" sz="3200" baseline="0" dirty="0"/>
                        <a:t> Prüfungsamt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3200" dirty="0"/>
                        <a:t>Anmeldung zur</a:t>
                      </a:r>
                      <a:r>
                        <a:rPr lang="de-DE" sz="3200" baseline="0" dirty="0"/>
                        <a:t> Klausur</a:t>
                      </a:r>
                      <a:endParaRPr lang="de-DE" sz="3200" dirty="0"/>
                    </a:p>
                    <a:p>
                      <a:pPr marL="457200" indent="-4572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3200" dirty="0"/>
                        <a:t>Informationen</a:t>
                      </a:r>
                      <a:r>
                        <a:rPr lang="de-DE" sz="3200" baseline="0" dirty="0"/>
                        <a:t> zum Klausurtag/Uhrzeit</a:t>
                      </a:r>
                    </a:p>
                    <a:p>
                      <a:pPr marL="457200" indent="-4572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3200" baseline="0" dirty="0"/>
                        <a:t>Formalitäten</a:t>
                      </a:r>
                      <a:endParaRPr lang="de-D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3200" dirty="0"/>
                        <a:t>LSF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3200" dirty="0"/>
                        <a:t>Mail/LSF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331243"/>
                  </a:ext>
                </a:extLst>
              </a:tr>
              <a:tr h="1072974">
                <a:tc>
                  <a:txBody>
                    <a:bodyPr/>
                    <a:lstStyle/>
                    <a:p>
                      <a:pPr algn="l"/>
                      <a:r>
                        <a:rPr lang="de-DE" sz="3200" dirty="0"/>
                        <a:t>Dr.</a:t>
                      </a:r>
                      <a:r>
                        <a:rPr lang="de-DE" sz="3200" baseline="0" dirty="0"/>
                        <a:t> Kristina Götz</a:t>
                      </a:r>
                    </a:p>
                    <a:p>
                      <a:pPr algn="l"/>
                      <a:r>
                        <a:rPr lang="de-DE" sz="3200" baseline="0" dirty="0"/>
                        <a:t>(Pädagogische Psychologie)</a:t>
                      </a:r>
                      <a:endParaRPr lang="de-D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3200" baseline="0" dirty="0"/>
                        <a:t>Ansprechpartnerin Modul EW/</a:t>
                      </a:r>
                      <a:r>
                        <a:rPr lang="de-DE" sz="3200" baseline="0" dirty="0" err="1"/>
                        <a:t>Psy</a:t>
                      </a:r>
                      <a:r>
                        <a:rPr lang="de-DE" sz="3200" baseline="0" dirty="0"/>
                        <a:t> 1 für die Pädagogische Psychologie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2800" dirty="0">
                          <a:hlinkClick r:id="rId2"/>
                        </a:rPr>
                        <a:t>goetz@ph-weingarten.de</a:t>
                      </a:r>
                      <a:endParaRPr lang="de-DE" sz="2800" dirty="0"/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872490"/>
                  </a:ext>
                </a:extLst>
              </a:tr>
              <a:tr h="1072974">
                <a:tc>
                  <a:txBody>
                    <a:bodyPr/>
                    <a:lstStyle/>
                    <a:p>
                      <a:pPr algn="l"/>
                      <a:r>
                        <a:rPr lang="de-DE" sz="3200" dirty="0"/>
                        <a:t>Dr.</a:t>
                      </a:r>
                      <a:r>
                        <a:rPr lang="de-DE" sz="3200" baseline="0" dirty="0"/>
                        <a:t> Judith Neff</a:t>
                      </a:r>
                    </a:p>
                    <a:p>
                      <a:pPr algn="l"/>
                      <a:r>
                        <a:rPr lang="de-DE" sz="3200" baseline="0" dirty="0"/>
                        <a:t>Prof. Dr. Katja Kansteiner</a:t>
                      </a:r>
                    </a:p>
                    <a:p>
                      <a:pPr algn="l"/>
                      <a:r>
                        <a:rPr lang="de-DE" sz="3200" baseline="0" dirty="0"/>
                        <a:t>(Erziehungswissenschaft)</a:t>
                      </a:r>
                      <a:endParaRPr lang="de-D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7747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3200" baseline="0" dirty="0"/>
                        <a:t>Ansprechpartnerinnen Modul EW/</a:t>
                      </a:r>
                      <a:r>
                        <a:rPr lang="de-DE" sz="3200" baseline="0" dirty="0" err="1"/>
                        <a:t>Psy</a:t>
                      </a:r>
                      <a:r>
                        <a:rPr lang="de-DE" sz="3200" baseline="0" dirty="0"/>
                        <a:t> 1 für die Erziehungswissenschaft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2800" dirty="0">
                          <a:hlinkClick r:id="rId3"/>
                        </a:rPr>
                        <a:t>neff@ph-weingarten.de</a:t>
                      </a:r>
                      <a:endParaRPr lang="de-DE" sz="2800" dirty="0"/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2800" dirty="0">
                          <a:hlinkClick r:id="rId4"/>
                        </a:rPr>
                        <a:t>kks@ph-weingarten.de</a:t>
                      </a:r>
                      <a:endParaRPr lang="de-DE" sz="2800" dirty="0"/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480473"/>
                  </a:ext>
                </a:extLst>
              </a:tr>
            </a:tbl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8C76F2B-3942-4FA9-B67A-E790C8D409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3FD3581-3C28-4FA1-B6AE-849E36527BE9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30F589-BD78-4ED6-B9DD-0C0D77D31E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Pädagogische Psychologie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CBAA0F-05BD-40F2-AB30-5B83E08AD5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330742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itel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So informieren wir Sie:</a:t>
            </a:r>
            <a:endParaRPr dirty="0"/>
          </a:p>
        </p:txBody>
      </p:sp>
      <p:sp>
        <p:nvSpPr>
          <p:cNvPr id="471" name="Textebene 1…"/>
          <p:cNvSpPr txBox="1">
            <a:spLocks noGrp="1"/>
          </p:cNvSpPr>
          <p:nvPr>
            <p:ph type="body" idx="14"/>
          </p:nvPr>
        </p:nvSpPr>
        <p:spPr>
          <a:xfrm>
            <a:off x="1447800" y="3077368"/>
            <a:ext cx="13735050" cy="9089232"/>
          </a:xfrm>
          <a:prstGeom prst="rect">
            <a:avLst/>
          </a:prstGeom>
        </p:spPr>
        <p:txBody>
          <a:bodyPr/>
          <a:lstStyle/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4000" dirty="0"/>
              <a:t>Einführungsveranstaltung</a:t>
            </a:r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de-DE" sz="4000" dirty="0"/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4000" dirty="0"/>
              <a:t>Lehrende in ihren jeweiligen Veranstaltungen</a:t>
            </a:r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de-DE" sz="4000" dirty="0"/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4000" dirty="0"/>
              <a:t>Prüfungsamt</a:t>
            </a:r>
          </a:p>
          <a:p>
            <a:pPr>
              <a:lnSpc>
                <a:spcPct val="100000"/>
              </a:lnSpc>
            </a:pPr>
            <a:endParaRPr lang="de-DE" sz="40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68BCB4F-9FDD-42DB-8A1E-7ED6F393EBB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CC682FA-0549-4688-A15B-17DCE8F3B162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1A2E9DB-A832-4ABA-8C6E-BC569D8A4DA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Pädagogische Psychologie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1DEF0B-8049-44B1-A675-BF1ACD9390E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5</a:t>
            </a:fld>
            <a:endParaRPr lang="de-DE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Worum geht es in dieser Veranstaltung?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4"/>
          </p:nvPr>
        </p:nvSpPr>
        <p:spPr>
          <a:xfrm>
            <a:off x="1447800" y="2872014"/>
            <a:ext cx="14109700" cy="8763000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/>
              <a:t>Vorstellung der im Modul im Bereich der Pädagogischen Psychologie angebotenen Veranstaltungen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/>
              <a:t>Ziel: Studierende wählen sich verbindlich ihre zwei Modulveranstaltungen (je eine pro Wahlbereich) nach der Informationsveranstaltung aus.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/>
              <a:t>Änderungen in der Teilnehmerliste sind ab Ende der Semestereinstiegswoche nicht mehr bzw. nur noch in Absprache möglich. </a:t>
            </a:r>
          </a:p>
          <a:p>
            <a:r>
              <a:rPr lang="de-DE" dirty="0">
                <a:solidFill>
                  <a:srgbClr val="FF0000"/>
                </a:solidFill>
              </a:rPr>
              <a:t>BITTE: Tragen Sie sich spätestens 15.10.2021 im LSF aus der Veranstaltung aus bzw. in die Veranstaltung ein, die Sie (nicht mehr) besuchen möchten. </a:t>
            </a: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A68BCB4F-9FDD-42DB-8A1E-7ED6F393EBB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-179614" y="12007431"/>
            <a:ext cx="3657600" cy="692150"/>
          </a:xfrm>
        </p:spPr>
        <p:txBody>
          <a:bodyPr/>
          <a:lstStyle/>
          <a:p>
            <a:fld id="{2CC682FA-0549-4688-A15B-17DCE8F3B162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41A2E9DB-A832-4ABA-8C6E-BC569D8A4DA5}"/>
              </a:ext>
            </a:extLst>
          </p:cNvPr>
          <p:cNvSpPr txBox="1">
            <a:spLocks/>
          </p:cNvSpPr>
          <p:nvPr/>
        </p:nvSpPr>
        <p:spPr>
          <a:xfrm>
            <a:off x="5384800" y="12053888"/>
            <a:ext cx="5486400" cy="692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  <a:lvl2pPr marL="0" marR="0" indent="3429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6858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indent="10287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indent="13716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indent="17145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indent="20574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indent="24003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indent="274320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algn="ctr"/>
            <a:r>
              <a:rPr lang="de-DE" dirty="0"/>
              <a:t>Pädagogische Psychologie</a:t>
            </a: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F41DEF0B-8049-44B1-A675-BF1ACD9390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0800" y="12053888"/>
            <a:ext cx="4097542" cy="692150"/>
          </a:xfrm>
          <a:prstGeom prst="rect">
            <a:avLst/>
          </a:prstGeom>
        </p:spPr>
        <p:txBody>
          <a:bodyPr anchor="b"/>
          <a:lstStyle/>
          <a:p>
            <a:pPr algn="r"/>
            <a:fld id="{080AF20C-B495-45E2-9C69-F1E4B8C073B1}" type="slidenum">
              <a:rPr lang="de-DE" sz="1600" smtClean="0">
                <a:solidFill>
                  <a:srgbClr val="C3C3C3"/>
                </a:solidFill>
              </a:rPr>
              <a:pPr algn="r"/>
              <a:t>6</a:t>
            </a:fld>
            <a:endParaRPr lang="de-DE" sz="1600" dirty="0">
              <a:solidFill>
                <a:srgbClr val="C3C3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666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260475" y="519452"/>
            <a:ext cx="14109700" cy="1765300"/>
          </a:xfrm>
        </p:spPr>
        <p:txBody>
          <a:bodyPr/>
          <a:lstStyle/>
          <a:p>
            <a:r>
              <a:rPr lang="de-DE" dirty="0"/>
              <a:t>Aufbau des Moduls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C74B29-11C3-4A9E-94E1-DF5602F22B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543B209-B003-496D-BAB9-CB8D28EA9F7F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7BEF2C-F846-412E-8F53-3ABDE92392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572125" y="12148563"/>
            <a:ext cx="5486400" cy="692150"/>
          </a:xfrm>
        </p:spPr>
        <p:txBody>
          <a:bodyPr/>
          <a:lstStyle/>
          <a:p>
            <a:r>
              <a:rPr lang="de-DE" dirty="0"/>
              <a:t>Pädagogische Psychologie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0254CC-E414-4E22-85A9-8E24A796B7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66750" y="1999693"/>
            <a:ext cx="15297150" cy="10320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indent="0" algn="l" defTabSz="774700" rtl="0" fontAlgn="auto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kumimoji="0" lang="de-DE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Vorlesung</a:t>
            </a:r>
            <a:r>
              <a:rPr kumimoji="0" lang="de-DE" sz="36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 EW </a:t>
            </a:r>
            <a:r>
              <a:rPr kumimoji="0" lang="de-DE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„Heterogenität &amp; Inklusion“ (2 ECTS)</a:t>
            </a:r>
          </a:p>
          <a:p>
            <a:pPr marR="0" indent="0" algn="l" defTabSz="774700" rtl="0" fontAlgn="auto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Light"/>
            </a:endParaRPr>
          </a:p>
          <a:p>
            <a:pPr marL="0" marR="0" indent="0" algn="l" defTabSz="774700" rtl="0" fontAlgn="auto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lang="de-DE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3200" baseline="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 eine Vorlesung für alle</a:t>
            </a:r>
          </a:p>
          <a:p>
            <a:pPr marL="0" marR="0" indent="0" algn="l" defTabSz="774700" rtl="0" fontAlgn="auto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endParaRPr kumimoji="0" lang="de-DE" sz="36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marL="0" marR="0" indent="0" algn="l" defTabSz="774700" rtl="0" fontAlgn="auto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kumimoji="0" lang="de-DE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Seminar EW </a:t>
            </a: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(3 ECTS)</a:t>
            </a:r>
          </a:p>
          <a:p>
            <a:pPr marL="0" marR="0" indent="0" algn="l" defTabSz="774700" rtl="0" fontAlgn="auto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Light"/>
            </a:endParaRPr>
          </a:p>
          <a:p>
            <a:pPr marL="0" marR="0" indent="0" algn="l" defTabSz="774700" rtl="0" fontAlgn="auto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	GS: „Modelle &amp; Konzepte inklusiver Bildung“ (Modulhandbuch)</a:t>
            </a:r>
          </a:p>
          <a:p>
            <a:pPr marL="0" marR="0" indent="0" algn="l" defTabSz="774700" rtl="0" fontAlgn="auto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774700" rtl="0" fontAlgn="auto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	Sek1:</a:t>
            </a:r>
            <a:r>
              <a:rPr kumimoji="0" lang="de-DE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 „Bildungswissenschaftliche Vertiefung mit Bezug zur Heterogenit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ät und</a:t>
            </a:r>
            <a:b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	 Inklusion“ (Modulhandbuch)</a:t>
            </a:r>
          </a:p>
          <a:p>
            <a:pPr marL="0" marR="0" indent="0" algn="l" defTabSz="774700" rtl="0" fontAlgn="auto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 mehrere Lehrveranstaltungen zur Auswahl</a:t>
            </a:r>
          </a:p>
          <a:p>
            <a:pPr algn="l"/>
            <a:endParaRPr lang="de-DE" sz="3200" dirty="0">
              <a:latin typeface="Arial" panose="020B0604020202020204" pitchFamily="34" charset="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algn="l"/>
            <a:r>
              <a:rPr lang="de-D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Seminar </a:t>
            </a:r>
            <a:r>
              <a:rPr lang="de-DE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Psych</a:t>
            </a:r>
            <a:r>
              <a:rPr lang="de-D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de-D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Wahlbereich 1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: Sozialpsychologie und Lernpsychologie (3 ECTS)</a:t>
            </a:r>
          </a:p>
          <a:p>
            <a:pPr algn="l"/>
            <a:endParaRPr lang="de-DE" sz="3200" dirty="0">
              <a:latin typeface="Arial" panose="020B0604020202020204" pitchFamily="34" charset="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algn="l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	  mehrere Lehrveranstaltungen zur Auswahl</a:t>
            </a:r>
          </a:p>
          <a:p>
            <a:pPr algn="l"/>
            <a:endParaRPr lang="de-DE" sz="3600" dirty="0">
              <a:solidFill>
                <a:srgbClr val="EE671F"/>
              </a:solidFill>
              <a:latin typeface="Arial" panose="020B0604020202020204" pitchFamily="34" charset="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algn="l"/>
            <a:r>
              <a:rPr lang="de-DE" sz="3600" b="1" dirty="0">
                <a:solidFill>
                  <a:srgbClr val="EE671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Seminar </a:t>
            </a:r>
            <a:r>
              <a:rPr lang="de-DE" sz="3600" b="1" dirty="0" err="1">
                <a:solidFill>
                  <a:srgbClr val="EE671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Psych</a:t>
            </a:r>
            <a:r>
              <a:rPr lang="de-DE" sz="3600" b="1" dirty="0">
                <a:solidFill>
                  <a:srgbClr val="EE671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de-DE" sz="3200" dirty="0">
                <a:solidFill>
                  <a:srgbClr val="EE671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Wahlbereich 2: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Diagnostik &amp; Entwicklung (3 ECTS) </a:t>
            </a:r>
          </a:p>
          <a:p>
            <a:pPr algn="l"/>
            <a:endParaRPr lang="de-DE" sz="3200" dirty="0">
              <a:latin typeface="Arial" panose="020B0604020202020204" pitchFamily="34" charset="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algn="l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	  mehrere Lehrveranstaltungen zur Auswahl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66750" y="8150109"/>
            <a:ext cx="15297150" cy="4188838"/>
          </a:xfrm>
          <a:prstGeom prst="rect">
            <a:avLst/>
          </a:prstGeom>
          <a:solidFill>
            <a:srgbClr val="EE671F">
              <a:alpha val="30196"/>
            </a:srgbClr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7814398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468642" y="470848"/>
            <a:ext cx="14109700" cy="1765300"/>
          </a:xfrm>
        </p:spPr>
        <p:txBody>
          <a:bodyPr/>
          <a:lstStyle/>
          <a:p>
            <a:r>
              <a:rPr lang="de-DE" sz="4400" dirty="0"/>
              <a:t>Veranstaltungen Pädagogische Psychologie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079356"/>
              </p:ext>
            </p:extLst>
          </p:nvPr>
        </p:nvGraphicFramePr>
        <p:xfrm>
          <a:off x="953386" y="2116971"/>
          <a:ext cx="14624956" cy="938922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53619">
                  <a:extLst>
                    <a:ext uri="{9D8B030D-6E8A-4147-A177-3AD203B41FA5}">
                      <a16:colId xmlns:a16="http://schemas.microsoft.com/office/drawing/2014/main" val="1404930890"/>
                    </a:ext>
                  </a:extLst>
                </a:gridCol>
                <a:gridCol w="8599238">
                  <a:extLst>
                    <a:ext uri="{9D8B030D-6E8A-4147-A177-3AD203B41FA5}">
                      <a16:colId xmlns:a16="http://schemas.microsoft.com/office/drawing/2014/main" val="3935491123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800574827"/>
                    </a:ext>
                  </a:extLst>
                </a:gridCol>
                <a:gridCol w="2895599">
                  <a:extLst>
                    <a:ext uri="{9D8B030D-6E8A-4147-A177-3AD203B41FA5}">
                      <a16:colId xmlns:a16="http://schemas.microsoft.com/office/drawing/2014/main" val="1302308179"/>
                    </a:ext>
                  </a:extLst>
                </a:gridCol>
              </a:tblGrid>
              <a:tr h="854829">
                <a:tc>
                  <a:txBody>
                    <a:bodyPr/>
                    <a:lstStyle/>
                    <a:p>
                      <a:pPr algn="l"/>
                      <a:endParaRPr lang="de-DE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>
                          <a:solidFill>
                            <a:schemeClr val="tx1"/>
                          </a:solidFill>
                        </a:rPr>
                        <a:t>WAHLBEREICH</a:t>
                      </a:r>
                      <a:r>
                        <a:rPr lang="de-DE" sz="3200" b="1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de-DE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9225075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Förderung</a:t>
                      </a:r>
                      <a:r>
                        <a:rPr lang="de-DE" sz="3200" b="0" baseline="0" dirty="0">
                          <a:solidFill>
                            <a:schemeClr val="accent5"/>
                          </a:solidFill>
                        </a:rPr>
                        <a:t> begabter Schülerinnen und Schüler </a:t>
                      </a:r>
                    </a:p>
                    <a:p>
                      <a:pPr algn="l"/>
                      <a:r>
                        <a:rPr lang="de-DE" sz="2400" b="0" baseline="0" dirty="0">
                          <a:solidFill>
                            <a:schemeClr val="accent5"/>
                          </a:solidFill>
                        </a:rPr>
                        <a:t>(ohne TN-Begrenzung)</a:t>
                      </a:r>
                      <a:endParaRPr lang="de-DE" sz="2400" b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baseline="0" dirty="0"/>
                        <a:t>Grassinger</a:t>
                      </a:r>
                      <a:endParaRPr lang="de-DE" sz="3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online</a:t>
                      </a:r>
                      <a:r>
                        <a:rPr lang="de-DE" sz="3200" b="0" baseline="0" dirty="0"/>
                        <a:t> / synchron</a:t>
                      </a:r>
                      <a:endParaRPr lang="de-DE" sz="3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5973417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Möglichkeiten zur Förderung des Lernverhaltens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Seiderer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Präsenz /</a:t>
                      </a:r>
                    </a:p>
                    <a:p>
                      <a:pPr algn="ctr"/>
                      <a:r>
                        <a:rPr lang="de-DE" sz="3200" b="0" dirty="0"/>
                        <a:t>kompakt*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192448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Sozialpsychologie</a:t>
                      </a:r>
                      <a:r>
                        <a:rPr lang="de-DE" sz="3200" b="0" baseline="0" dirty="0">
                          <a:solidFill>
                            <a:schemeClr val="accent5"/>
                          </a:solidFill>
                        </a:rPr>
                        <a:t> des Lernens, Lehrens und der Kommunikation</a:t>
                      </a:r>
                      <a:endParaRPr lang="de-DE" sz="3200" b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Konrad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0" dirty="0"/>
                        <a:t>online</a:t>
                      </a:r>
                      <a:r>
                        <a:rPr lang="de-DE" sz="3200" b="0" baseline="0" dirty="0"/>
                        <a:t> / asynchron</a:t>
                      </a:r>
                      <a:endParaRPr lang="de-DE" sz="3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566355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Innovative</a:t>
                      </a:r>
                      <a:r>
                        <a:rPr lang="de-DE" sz="3200" b="0" baseline="0" dirty="0">
                          <a:solidFill>
                            <a:schemeClr val="accent5"/>
                          </a:solidFill>
                        </a:rPr>
                        <a:t> Lernumgebungen gestalten</a:t>
                      </a:r>
                      <a:endParaRPr lang="de-DE" sz="3200" b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Konrad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0" dirty="0"/>
                        <a:t>online</a:t>
                      </a:r>
                      <a:r>
                        <a:rPr lang="de-DE" sz="3200" b="0" baseline="0" dirty="0"/>
                        <a:t> / asynchron</a:t>
                      </a:r>
                      <a:endParaRPr lang="de-DE" sz="3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027652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Merkmale</a:t>
                      </a:r>
                      <a:r>
                        <a:rPr lang="de-DE" sz="3200" b="0" baseline="0" dirty="0">
                          <a:solidFill>
                            <a:schemeClr val="accent5"/>
                          </a:solidFill>
                        </a:rPr>
                        <a:t> guten Unterrichts</a:t>
                      </a:r>
                      <a:endParaRPr lang="de-DE" sz="3200" b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Bieg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 Präsenz /</a:t>
                      </a:r>
                    </a:p>
                    <a:p>
                      <a:pPr algn="ctr"/>
                      <a:r>
                        <a:rPr lang="de-DE" sz="3200" b="0" dirty="0"/>
                        <a:t>kompakt*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127252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Lernen aus neurowissenschaftlicher und gedächtnispsychologischer Perspektive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Egle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 Präsenz /</a:t>
                      </a:r>
                    </a:p>
                    <a:p>
                      <a:pPr algn="ctr"/>
                      <a:r>
                        <a:rPr lang="de-DE" sz="3200" b="0" dirty="0"/>
                        <a:t>kompakt*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9301746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 err="1">
                          <a:solidFill>
                            <a:schemeClr val="accent5"/>
                          </a:solidFill>
                        </a:rPr>
                        <a:t>Classroom</a:t>
                      </a:r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de-DE" sz="3200" b="0">
                          <a:solidFill>
                            <a:schemeClr val="accent5"/>
                          </a:solidFill>
                        </a:rPr>
                        <a:t>Management </a:t>
                      </a:r>
                      <a:endParaRPr lang="de-DE" sz="3200" b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Eichhorn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 Präsenz /</a:t>
                      </a:r>
                    </a:p>
                    <a:p>
                      <a:pPr algn="ctr"/>
                      <a:r>
                        <a:rPr lang="de-DE" sz="3200" b="0" dirty="0"/>
                        <a:t>kompakt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665409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Schüleraktive Lernprozesse gestalten mit den Erfahrungen des „</a:t>
                      </a:r>
                      <a:r>
                        <a:rPr lang="de-DE" sz="3200" b="0" dirty="0" err="1">
                          <a:solidFill>
                            <a:schemeClr val="accent5"/>
                          </a:solidFill>
                        </a:rPr>
                        <a:t>Markdorfer</a:t>
                      </a:r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 Modells“.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Hepting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Präsenz /</a:t>
                      </a:r>
                    </a:p>
                    <a:p>
                      <a:pPr algn="ctr"/>
                      <a:r>
                        <a:rPr lang="de-DE" sz="3200" b="0" dirty="0"/>
                        <a:t>wöchentlich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6976556"/>
                  </a:ext>
                </a:extLst>
              </a:tr>
            </a:tbl>
          </a:graphicData>
        </a:graphic>
      </p:graphicFrame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C74B29-11C3-4A9E-94E1-DF5602F22B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543B209-B003-496D-BAB9-CB8D28EA9F7F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7BEF2C-F846-412E-8F53-3ABDE92392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Pädagogische Psychologie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0254CC-E414-4E22-85A9-8E24A796B7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9607021" y="11546997"/>
            <a:ext cx="5747279" cy="779701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* vor Semesterbeginn!</a:t>
            </a:r>
          </a:p>
        </p:txBody>
      </p:sp>
    </p:spTree>
    <p:extLst>
      <p:ext uri="{BB962C8B-B14F-4D97-AF65-F5344CB8AC3E}">
        <p14:creationId xmlns:p14="http://schemas.microsoft.com/office/powerpoint/2010/main" val="249786265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468642" y="480428"/>
            <a:ext cx="14109700" cy="1765300"/>
          </a:xfrm>
        </p:spPr>
        <p:txBody>
          <a:bodyPr/>
          <a:lstStyle/>
          <a:p>
            <a:r>
              <a:rPr lang="de-DE" sz="4400" dirty="0"/>
              <a:t>Veranstaltungen Pädagogische Psychologie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C74B29-11C3-4A9E-94E1-DF5602F22B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543B209-B003-496D-BAB9-CB8D28EA9F7F}" type="datetime1">
              <a:rPr lang="de-DE" smtClean="0"/>
              <a:t>23.07.2021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7BEF2C-F846-412E-8F53-3ABDE92392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Pädagogische Psychologie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0254CC-E414-4E22-85A9-8E24A796B7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382452"/>
              </p:ext>
            </p:extLst>
          </p:nvPr>
        </p:nvGraphicFramePr>
        <p:xfrm>
          <a:off x="986971" y="3287281"/>
          <a:ext cx="14282058" cy="564716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5340">
                  <a:extLst>
                    <a:ext uri="{9D8B030D-6E8A-4147-A177-3AD203B41FA5}">
                      <a16:colId xmlns:a16="http://schemas.microsoft.com/office/drawing/2014/main" val="1404930890"/>
                    </a:ext>
                  </a:extLst>
                </a:gridCol>
                <a:gridCol w="9070439">
                  <a:extLst>
                    <a:ext uri="{9D8B030D-6E8A-4147-A177-3AD203B41FA5}">
                      <a16:colId xmlns:a16="http://schemas.microsoft.com/office/drawing/2014/main" val="393549112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800574827"/>
                    </a:ext>
                  </a:extLst>
                </a:gridCol>
                <a:gridCol w="2486479">
                  <a:extLst>
                    <a:ext uri="{9D8B030D-6E8A-4147-A177-3AD203B41FA5}">
                      <a16:colId xmlns:a16="http://schemas.microsoft.com/office/drawing/2014/main" val="411665596"/>
                    </a:ext>
                  </a:extLst>
                </a:gridCol>
              </a:tblGrid>
              <a:tr h="799688">
                <a:tc>
                  <a:txBody>
                    <a:bodyPr/>
                    <a:lstStyle/>
                    <a:p>
                      <a:pPr algn="l"/>
                      <a:endParaRPr lang="de-DE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>
                          <a:solidFill>
                            <a:schemeClr val="tx1"/>
                          </a:solidFill>
                        </a:rPr>
                        <a:t>WAHLBEREICH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9225075"/>
                  </a:ext>
                </a:extLst>
              </a:tr>
              <a:tr h="1211870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Diagnostik</a:t>
                      </a:r>
                      <a:r>
                        <a:rPr lang="de-DE" sz="3200" b="0" baseline="0" dirty="0">
                          <a:solidFill>
                            <a:schemeClr val="accent5"/>
                          </a:solidFill>
                        </a:rPr>
                        <a:t> und Förderung sprachlicher und kommunikativer Kompetenz</a:t>
                      </a:r>
                      <a:endParaRPr lang="de-DE" sz="3200" b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baseline="0" dirty="0"/>
                        <a:t>Götz</a:t>
                      </a:r>
                      <a:endParaRPr lang="de-DE" sz="3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 Präsenz /</a:t>
                      </a:r>
                    </a:p>
                    <a:p>
                      <a:pPr algn="ctr"/>
                      <a:r>
                        <a:rPr lang="de-DE" sz="3200" b="0" dirty="0"/>
                        <a:t>kompakt*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5973417"/>
                  </a:ext>
                </a:extLst>
              </a:tr>
              <a:tr h="1211870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Stress und Burnout – Probleme und Lösungen für Lehrer und Schüler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Konrad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0" dirty="0"/>
                        <a:t>online</a:t>
                      </a:r>
                      <a:r>
                        <a:rPr lang="de-DE" sz="3200" b="0" baseline="0" dirty="0"/>
                        <a:t> / asynchron</a:t>
                      </a:r>
                      <a:endParaRPr lang="de-DE" sz="3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192448"/>
                  </a:ext>
                </a:extLst>
              </a:tr>
              <a:tr h="1211870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Erkennen</a:t>
                      </a:r>
                      <a:r>
                        <a:rPr lang="de-DE" sz="3200" b="0" baseline="0" dirty="0">
                          <a:solidFill>
                            <a:schemeClr val="accent5"/>
                          </a:solidFill>
                        </a:rPr>
                        <a:t> von Entwicklungsauffälligkeiten </a:t>
                      </a:r>
                    </a:p>
                    <a:p>
                      <a:pPr algn="l"/>
                      <a:r>
                        <a:rPr lang="de-DE" sz="2400" b="0" baseline="0" dirty="0">
                          <a:solidFill>
                            <a:schemeClr val="accent5"/>
                          </a:solidFill>
                        </a:rPr>
                        <a:t>(ohne TN-Begrenzung)</a:t>
                      </a:r>
                      <a:endParaRPr lang="de-DE" sz="2400" b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Grassinger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online /</a:t>
                      </a:r>
                      <a:r>
                        <a:rPr lang="de-DE" sz="3200" b="0" baseline="0" dirty="0"/>
                        <a:t> synchron</a:t>
                      </a:r>
                      <a:endParaRPr lang="de-DE" sz="3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566355"/>
                  </a:ext>
                </a:extLst>
              </a:tr>
              <a:tr h="1211870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Diagnostik</a:t>
                      </a:r>
                      <a:r>
                        <a:rPr lang="de-DE" sz="3200" b="0" baseline="0" dirty="0">
                          <a:solidFill>
                            <a:schemeClr val="accent5"/>
                          </a:solidFill>
                        </a:rPr>
                        <a:t> und Entwicklung</a:t>
                      </a:r>
                      <a:endParaRPr lang="de-DE" sz="3200" b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Bieg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/>
                        <a:t>online / asynchron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4336409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9378421" y="9179948"/>
            <a:ext cx="5747279" cy="779701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* vor Semesterbeginn!</a:t>
            </a:r>
          </a:p>
        </p:txBody>
      </p:sp>
    </p:spTree>
    <p:extLst>
      <p:ext uri="{BB962C8B-B14F-4D97-AF65-F5344CB8AC3E}">
        <p14:creationId xmlns:p14="http://schemas.microsoft.com/office/powerpoint/2010/main" val="315461582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1100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1100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1100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1330</Words>
  <Application>Microsoft Office PowerPoint</Application>
  <PresentationFormat>Benutzerdefiniert</PresentationFormat>
  <Paragraphs>247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Courier New</vt:lpstr>
      <vt:lpstr>Helvetica Neue</vt:lpstr>
      <vt:lpstr>Helvetica Neue Light</vt:lpstr>
      <vt:lpstr>Lucida Grande</vt:lpstr>
      <vt:lpstr>Wingdings 3</vt:lpstr>
      <vt:lpstr>White</vt:lpstr>
      <vt:lpstr>1_White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Nina Durner</dc:creator>
  <cp:lastModifiedBy>Sonja Dr. paed. Bieg</cp:lastModifiedBy>
  <cp:revision>75</cp:revision>
  <dcterms:modified xsi:type="dcterms:W3CDTF">2021-07-23T10:05:08Z</dcterms:modified>
</cp:coreProperties>
</file>