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1" r:id="rId4"/>
    <p:sldId id="290" r:id="rId5"/>
    <p:sldId id="293" r:id="rId6"/>
    <p:sldId id="294" r:id="rId7"/>
    <p:sldId id="296" r:id="rId8"/>
    <p:sldId id="297" r:id="rId9"/>
    <p:sldId id="260" r:id="rId10"/>
    <p:sldId id="273" r:id="rId11"/>
    <p:sldId id="292" r:id="rId12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hee Benkowitz" initials="DB" lastIdx="2" clrIdx="0">
    <p:extLst>
      <p:ext uri="{19B8F6BF-5375-455C-9EA6-DF929625EA0E}">
        <p15:presenceInfo xmlns:p15="http://schemas.microsoft.com/office/powerpoint/2012/main" userId="4a58ab05dda07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1860" y="96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5:18:05.841" idx="2">
    <p:pos x="146" y="146"/>
    <p:text>Stimmt nicht mehr- statt Ökologie hier Systematik der Pflanzen, Biodiversität heißt Professionalisierung ÖkologieI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2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77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65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92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43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CFDCDC1-5640-475A-8826-369F36488A5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C2C6FAF-BB7E-43C0-9E47-48EFC241E013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1507B7C-2543-48A2-A5F8-384CA7D5E3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0F90096-97A8-4673-A58C-ED539DA937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8B68AD-E900-48A4-BF8E-186DA436CAB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814264-CA73-407A-A547-0BB0B24E1B6F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0DD65D-3DA6-4583-9C99-3051A12157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7DC635-72E8-40D2-89BD-053488B53B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3DC78-61AE-4729-95B2-4E11640014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8654CF9-8E0D-49B3-A87F-DD5E138AB8BC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D228F-B73A-43E4-8795-9134EC866E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241D-6955-4C55-BF4C-4FC5DECC30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34E60-0CDA-4514-B062-E5BFBB6C59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DF80A8-DCD7-4A85-A85E-8D3938529F34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AA1AA-917B-4821-AEFE-BA8DC581CA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BEA6B-D512-4439-BE9E-2FEAB94C8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88410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6E982-73CB-42B2-B07C-C467972E03E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3A351C-728F-4D4C-83CE-5585661F6C0A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87B8C-843A-461C-B403-F6AE8645F7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4EBFF-6F9F-42E1-AE66-A1044DB55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4195604" y="12065692"/>
            <a:ext cx="1382738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A417D-5979-40F4-AC2D-EE13C05AA3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D4028D-514A-47DE-A828-1D33DCBCF7FF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C96E2-7D7C-4958-B319-4C7A689443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551AD-E788-48DB-BD6A-70A169695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7F425-EBC3-4941-A872-ADFE0D37E8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D9E456-1B7A-4FBB-A35E-0700D948A1AF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4FE23-A85F-4051-AE0B-CED011644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0D9A1-BA85-4C39-8D5D-179132FC14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D5AFFC-3DC0-45A2-A83E-AD462C52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096-FBAF-4560-BA52-0F744105C524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3854E9-B820-41FB-9BBF-1D689C78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84136-B71A-415F-B07E-EFC568F6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1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B1614AD-38C5-410F-95E3-8A69BA5A5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428DCC-9615-447A-B16B-FD38441B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8B51BF-2426-42DD-8CA8-73CA13AF52F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9D0347-6747-435A-A66B-F8ACD12F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62" r:id="rId5"/>
    <p:sldLayoutId id="2147483664" r:id="rId6"/>
    <p:sldLayoutId id="2147483668" r:id="rId7"/>
    <p:sldLayoutId id="2147483670" r:id="rId8"/>
    <p:sldLayoutId id="2147483678" r:id="rId9"/>
  </p:sldLayoutIdLst>
  <p:transition spd="med"/>
  <p:hf hdr="0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1854200"/>
            <a:ext cx="14109700" cy="37007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/>
              <a:t>Semestereinstiegswoche </a:t>
            </a:r>
            <a:br>
              <a:rPr lang="de-DE" sz="7200" dirty="0"/>
            </a:br>
            <a:r>
              <a:rPr lang="de-DE" sz="7200" dirty="0"/>
              <a:t>PH Weingarten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Informationsveranstaltung im Studiengang </a:t>
            </a:r>
          </a:p>
          <a:p>
            <a:pPr algn="ctr"/>
            <a:r>
              <a:rPr lang="de-DE" dirty="0"/>
              <a:t>Modul </a:t>
            </a:r>
            <a:r>
              <a:rPr lang="de-DE" dirty="0">
                <a:solidFill>
                  <a:schemeClr val="accent5"/>
                </a:solidFill>
              </a:rPr>
              <a:t>3 - 7</a:t>
            </a:r>
          </a:p>
          <a:p>
            <a:pPr algn="ctr"/>
            <a:r>
              <a:rPr lang="de-DE" dirty="0"/>
              <a:t>Studienfachberater </a:t>
            </a:r>
            <a:r>
              <a:rPr lang="de-DE" dirty="0">
                <a:solidFill>
                  <a:schemeClr val="accent5"/>
                </a:solidFill>
              </a:rPr>
              <a:t>Benkowitz / Weitzel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" name="Textebene 1">
            <a:extLst>
              <a:ext uri="{FF2B5EF4-FFF2-40B4-BE49-F238E27FC236}">
                <a16:creationId xmlns:a16="http://schemas.microsoft.com/office/drawing/2014/main" id="{E1EA6C87-F0D1-D048-BAC4-711A5CF1F22D}"/>
              </a:ext>
            </a:extLst>
          </p:cNvPr>
          <p:cNvSpPr txBox="1">
            <a:spLocks/>
          </p:cNvSpPr>
          <p:nvPr/>
        </p:nvSpPr>
        <p:spPr>
          <a:xfrm>
            <a:off x="1447800" y="1705735"/>
            <a:ext cx="14109700" cy="104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de-DE" dirty="0"/>
              <a:t>Für Höhere Semester BA Lehramt Sek I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27400-6D0A-4774-9BCB-0F266C044B6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29277A-E319-4C63-957A-EBC2CB930043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A6E29-E6FA-4B46-88D1-2F40C77F220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E53206-B721-4CF4-8C09-9C3458D9C9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1384300" y="3712654"/>
            <a:ext cx="6743700" cy="7775575"/>
          </a:xfrm>
        </p:spPr>
        <p:txBody>
          <a:bodyPr/>
          <a:lstStyle/>
          <a:p>
            <a:r>
              <a:rPr lang="de-DE" sz="8800" dirty="0"/>
              <a:t>Vielen Dank für Ihre Aufmerk-</a:t>
            </a:r>
            <a:r>
              <a:rPr lang="de-DE" sz="8800" dirty="0" err="1"/>
              <a:t>samkeit</a:t>
            </a:r>
            <a:r>
              <a:rPr lang="de-DE" sz="8800" dirty="0"/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3438017"/>
            <a:ext cx="6438900" cy="832485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7F550-D391-404F-8D29-696135A0C7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99344A-D057-4A1D-AD7A-D5AAA4B8AD9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4EB783-3D82-47F3-92C9-342A70469D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234FCA-01FA-43BB-AB39-1CC19E3B92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Informationen zu Modul 4</a:t>
            </a:r>
          </a:p>
          <a:p>
            <a:pPr marL="1282700" lvl="1" indent="-571500" hangingPunct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Modul 4 besteht aus vier Veranstaltungen. „Systematik der Pflanzen“ wird im </a:t>
            </a:r>
            <a:r>
              <a:rPr lang="de-DE" sz="2500" dirty="0" err="1">
                <a:solidFill>
                  <a:schemeClr val="tx1"/>
                </a:solidFill>
              </a:rPr>
              <a:t>SoSe</a:t>
            </a:r>
            <a:r>
              <a:rPr lang="de-DE" sz="2500" dirty="0">
                <a:solidFill>
                  <a:schemeClr val="tx1"/>
                </a:solidFill>
              </a:rPr>
              <a:t> angeboten, „Systematik der Tiere“ im </a:t>
            </a:r>
            <a:r>
              <a:rPr lang="de-DE" sz="2500" dirty="0" err="1">
                <a:solidFill>
                  <a:schemeClr val="tx1"/>
                </a:solidFill>
              </a:rPr>
              <a:t>WiSe</a:t>
            </a:r>
            <a:r>
              <a:rPr lang="de-DE" sz="2500" dirty="0">
                <a:solidFill>
                  <a:schemeClr val="tx1"/>
                </a:solidFill>
              </a:rPr>
              <a:t>. Das „Begleitseminar zum ISP“ wird vom Sachunterricht ausgebracht.</a:t>
            </a:r>
          </a:p>
          <a:p>
            <a:pPr marL="1282700" lvl="1" indent="-571500" hangingPunct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Die mündliche Prüfung bezieht sich auf die Veranstaltungen 4.1 bis 4.3 und kann bereits vor dem Besuch des ISP abgelegt werden.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8DD297-8322-9E44-A069-371CD8B4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13" y="6541808"/>
            <a:ext cx="11903973" cy="56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6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Wer sind wir?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Fachvertreter/innen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Informationen zu den Modulen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1812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Wer sind wir?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Fachvertreter/innen</a:t>
            </a:r>
          </a:p>
          <a:p>
            <a:pPr lvl="1" indent="0" hangingPunct="1">
              <a:lnSpc>
                <a:spcPct val="200000"/>
              </a:lnSpc>
              <a:spcBef>
                <a:spcPts val="1200"/>
              </a:spcBef>
              <a:buNone/>
            </a:pPr>
            <a:endParaRPr lang="de-DE" sz="2500" dirty="0">
              <a:solidFill>
                <a:schemeClr val="tx1"/>
              </a:solidFill>
            </a:endParaRPr>
          </a:p>
        </p:txBody>
      </p:sp>
      <p:pic>
        <p:nvPicPr>
          <p:cNvPr id="6" name="Grafik 5" descr="Das Team der Biologie">
            <a:extLst>
              <a:ext uri="{FF2B5EF4-FFF2-40B4-BE49-F238E27FC236}">
                <a16:creationId xmlns:a16="http://schemas.microsoft.com/office/drawing/2014/main" id="{2B68AE66-0D55-8E4A-A4FD-8F421C46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01" y="4890052"/>
            <a:ext cx="9397264" cy="70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71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Modul 3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Modul 3 ist prüfungsfrei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Die Veranstaltung können nach freier Einteilung bis zum Ende des BA besucht werden.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7DA4A9-5427-5947-90AD-C252662E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438" y="6226152"/>
            <a:ext cx="13353774" cy="53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63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Modul 4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Modul 4 wird mit einer Hausarbeit abgeschlossen. Informationen zur Hausarbeit entnehmen Sie bitte dem </a:t>
            </a:r>
            <a:r>
              <a:rPr lang="de-DE" sz="4400" dirty="0" err="1">
                <a:solidFill>
                  <a:schemeClr val="tx1"/>
                </a:solidFill>
              </a:rPr>
              <a:t>moopaed</a:t>
            </a:r>
            <a:r>
              <a:rPr lang="de-DE" sz="4400" dirty="0">
                <a:solidFill>
                  <a:schemeClr val="tx1"/>
                </a:solidFill>
              </a:rPr>
              <a:t>-Kurs „Gemeinsamer Kursraum …“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Humanbiologie II wird in jedem Semester angeboten, Humanbiologie I in jedem zweiten Semester.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797E9E-F53C-2340-9098-C86B53D7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080" y="7724405"/>
            <a:ext cx="12635120" cy="42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78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Modul 5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M5 wurde neu aufgesetzt und besteht jetzt aus den Veranstaltungen “Fachdidaktik I“, “Gesundheitsförderung (oder) Sexualerziehung“ und „Biologiedidaktische Zugänge zur Inklusion“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“Inklusion“ findet im </a:t>
            </a:r>
            <a:r>
              <a:rPr lang="de-DE" sz="4400" dirty="0" err="1">
                <a:solidFill>
                  <a:schemeClr val="tx1"/>
                </a:solidFill>
              </a:rPr>
              <a:t>CoLiLab</a:t>
            </a:r>
            <a:r>
              <a:rPr lang="de-DE" sz="4400" dirty="0">
                <a:solidFill>
                  <a:schemeClr val="tx1"/>
                </a:solidFill>
              </a:rPr>
              <a:t> statt.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“Gesundheitsförderung“ und „Sexualerziehung“ werden wechselnd im </a:t>
            </a:r>
            <a:r>
              <a:rPr lang="de-DE" sz="4400" dirty="0" err="1">
                <a:solidFill>
                  <a:schemeClr val="tx1"/>
                </a:solidFill>
              </a:rPr>
              <a:t>SoSe</a:t>
            </a:r>
            <a:r>
              <a:rPr lang="de-DE" sz="4400" dirty="0">
                <a:solidFill>
                  <a:schemeClr val="tx1"/>
                </a:solidFill>
              </a:rPr>
              <a:t> oder </a:t>
            </a:r>
            <a:r>
              <a:rPr lang="de-DE" sz="4400" dirty="0" err="1">
                <a:solidFill>
                  <a:schemeClr val="tx1"/>
                </a:solidFill>
              </a:rPr>
              <a:t>WiSe</a:t>
            </a:r>
            <a:r>
              <a:rPr lang="de-DE" sz="4400" dirty="0">
                <a:solidFill>
                  <a:schemeClr val="tx1"/>
                </a:solidFill>
              </a:rPr>
              <a:t> angeboten.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Die Prüfung erfolgt in Form einer Hausarbeit zu einer der Veranstaltungen aus dem Modul.</a:t>
            </a:r>
          </a:p>
        </p:txBody>
      </p:sp>
    </p:spTree>
    <p:extLst>
      <p:ext uri="{BB962C8B-B14F-4D97-AF65-F5344CB8AC3E}">
        <p14:creationId xmlns:p14="http://schemas.microsoft.com/office/powerpoint/2010/main" val="21623230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Modul 6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M6 wurde neu aufgesetzt und besteht jetzt aus den Veranstaltungen „Freilandbiologie“, “Fachdidaktik II“ und einer weiteren “Veranstaltung freier Wahl“. 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„Fachdidaktik II“ wird erstmals im WS 2022 angeboten werden.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Die Prüfung erfolgt in Form einer Hausarbeit zu einer der Veranstaltungen aus dem Modul.</a:t>
            </a:r>
          </a:p>
        </p:txBody>
      </p:sp>
    </p:spTree>
    <p:extLst>
      <p:ext uri="{BB962C8B-B14F-4D97-AF65-F5344CB8AC3E}">
        <p14:creationId xmlns:p14="http://schemas.microsoft.com/office/powerpoint/2010/main" val="18438582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Modul 7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92FB47F-845B-4596-98F4-E714A5D7BF30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M7 besteht aus vier Veranstaltungen. Mit Ausnahme der Ökologie werden diese in jedem Semester angeboten.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Die mündliche Abschlussprüfung bezieht sich auf alle vier Veranstaltungen des Moduls.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27299A-EE5D-264C-AC30-1E95C013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34" y="6889929"/>
            <a:ext cx="11798318" cy="52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04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So informieren wir Sie:</a:t>
            </a:r>
            <a:endParaRPr dirty="0"/>
          </a:p>
        </p:txBody>
      </p:sp>
      <p:sp>
        <p:nvSpPr>
          <p:cNvPr id="471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077368"/>
            <a:ext cx="1373505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 err="1"/>
              <a:t>Moopaed</a:t>
            </a:r>
            <a:r>
              <a:rPr lang="de-DE" sz="4000" dirty="0"/>
              <a:t>-Kurs: „Gemeinsamer Raum des Faches Biologie“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4000" dirty="0"/>
              <a:t>Einschreibeschlüssel: </a:t>
            </a:r>
            <a:r>
              <a:rPr lang="de-DE" sz="4000" dirty="0" err="1"/>
              <a:t>bioall</a:t>
            </a:r>
            <a:endParaRPr lang="de-DE" sz="4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8BCB4F-9FDD-42DB-8A1E-7ED6F393EB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C682FA-0549-4688-A15B-17DCE8F3B162}" type="datetime1">
              <a:rPr lang="de-DE" smtClean="0"/>
              <a:t>15.09.2021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A2E9DB-A832-4ABA-8C6E-BC569D8A4D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Lehrpersonal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1DEF0B-8049-44B1-A675-BF1ACD9390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Benutzerdefiniert</PresentationFormat>
  <Paragraphs>71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Helvetica Neue</vt:lpstr>
      <vt:lpstr>Helvetica Neue Light</vt:lpstr>
      <vt:lpstr>Lucida Grande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Pedrazzoli Corinna</cp:lastModifiedBy>
  <cp:revision>47</cp:revision>
  <dcterms:modified xsi:type="dcterms:W3CDTF">2021-09-15T07:14:12Z</dcterms:modified>
</cp:coreProperties>
</file>