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86" r:id="rId4"/>
    <p:sldId id="289" r:id="rId5"/>
    <p:sldId id="279" r:id="rId6"/>
    <p:sldId id="320" r:id="rId7"/>
    <p:sldId id="312" r:id="rId8"/>
    <p:sldId id="313" r:id="rId9"/>
    <p:sldId id="300" r:id="rId10"/>
    <p:sldId id="280" r:id="rId11"/>
    <p:sldId id="321" r:id="rId12"/>
    <p:sldId id="314" r:id="rId13"/>
    <p:sldId id="297" r:id="rId14"/>
    <p:sldId id="273" r:id="rId15"/>
  </p:sldIdLst>
  <p:sldSz cx="16256000" cy="130048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1pPr>
    <a:lvl2pPr marL="0" marR="0" indent="3429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2pPr>
    <a:lvl3pPr marL="0" marR="0" indent="6858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3pPr>
    <a:lvl4pPr marL="0" marR="0" indent="10287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4pPr>
    <a:lvl5pPr marL="0" marR="0" indent="13716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5pPr>
    <a:lvl6pPr marL="0" marR="0" indent="17145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6pPr>
    <a:lvl7pPr marL="0" marR="0" indent="20574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7pPr>
    <a:lvl8pPr marL="0" marR="0" indent="24003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8pPr>
    <a:lvl9pPr marL="0" marR="0" indent="2743200" algn="ctr" defTabSz="7747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Light"/>
        <a:ea typeface="Helvetica Neue Light"/>
        <a:cs typeface="Helvetica Neue Light"/>
        <a:sym typeface="Helvetica Neue Light"/>
      </a:defRPr>
    </a:lvl9pPr>
  </p:defaultTextStyle>
  <p:extLst>
    <p:ext uri="{EFAFB233-063F-42B5-8137-9DF3F51BA10A}">
      <p15:sldGuideLst xmlns:p15="http://schemas.microsoft.com/office/powerpoint/2012/main">
        <p15:guide id="1" orient="horz" pos="4096" userDrawn="1">
          <p15:clr>
            <a:srgbClr val="A4A3A4"/>
          </p15:clr>
        </p15:guide>
        <p15:guide id="2" pos="5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Col>
    <a:la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Helle Formatvorlage 3 - Akz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0"/>
    <p:restoredTop sz="94629"/>
  </p:normalViewPr>
  <p:slideViewPr>
    <p:cSldViewPr snapToGrid="0" snapToObjects="1">
      <p:cViewPr varScale="1">
        <p:scale>
          <a:sx n="58" d="100"/>
          <a:sy n="58" d="100"/>
        </p:scale>
        <p:origin x="1860" y="84"/>
      </p:cViewPr>
      <p:guideLst>
        <p:guide orient="horz" pos="4096"/>
        <p:guide pos="5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774700" latinLnBrk="0">
      <a:defRPr sz="400">
        <a:latin typeface="Lucida Grande"/>
        <a:ea typeface="Lucida Grande"/>
        <a:cs typeface="Lucida Grande"/>
        <a:sym typeface="Lucida Grande"/>
      </a:defRPr>
    </a:lvl1pPr>
    <a:lvl2pPr indent="228600" defTabSz="774700" latinLnBrk="0">
      <a:defRPr sz="400">
        <a:latin typeface="Lucida Grande"/>
        <a:ea typeface="Lucida Grande"/>
        <a:cs typeface="Lucida Grande"/>
        <a:sym typeface="Lucida Grande"/>
      </a:defRPr>
    </a:lvl2pPr>
    <a:lvl3pPr indent="457200" defTabSz="774700" latinLnBrk="0">
      <a:defRPr sz="400">
        <a:latin typeface="Lucida Grande"/>
        <a:ea typeface="Lucida Grande"/>
        <a:cs typeface="Lucida Grande"/>
        <a:sym typeface="Lucida Grande"/>
      </a:defRPr>
    </a:lvl3pPr>
    <a:lvl4pPr indent="685800" defTabSz="774700" latinLnBrk="0">
      <a:defRPr sz="400">
        <a:latin typeface="Lucida Grande"/>
        <a:ea typeface="Lucida Grande"/>
        <a:cs typeface="Lucida Grande"/>
        <a:sym typeface="Lucida Grande"/>
      </a:defRPr>
    </a:lvl4pPr>
    <a:lvl5pPr indent="914400" defTabSz="774700" latinLnBrk="0">
      <a:defRPr sz="400">
        <a:latin typeface="Lucida Grande"/>
        <a:ea typeface="Lucida Grande"/>
        <a:cs typeface="Lucida Grande"/>
        <a:sym typeface="Lucida Grande"/>
      </a:defRPr>
    </a:lvl5pPr>
    <a:lvl6pPr indent="1143000" defTabSz="774700" latinLnBrk="0">
      <a:defRPr sz="400">
        <a:latin typeface="Lucida Grande"/>
        <a:ea typeface="Lucida Grande"/>
        <a:cs typeface="Lucida Grande"/>
        <a:sym typeface="Lucida Grande"/>
      </a:defRPr>
    </a:lvl6pPr>
    <a:lvl7pPr indent="1371600" defTabSz="774700" latinLnBrk="0">
      <a:defRPr sz="400">
        <a:latin typeface="Lucida Grande"/>
        <a:ea typeface="Lucida Grande"/>
        <a:cs typeface="Lucida Grande"/>
        <a:sym typeface="Lucida Grande"/>
      </a:defRPr>
    </a:lvl7pPr>
    <a:lvl8pPr indent="1600200" defTabSz="774700" latinLnBrk="0">
      <a:defRPr sz="400">
        <a:latin typeface="Lucida Grande"/>
        <a:ea typeface="Lucida Grande"/>
        <a:cs typeface="Lucida Grande"/>
        <a:sym typeface="Lucida Grande"/>
      </a:defRPr>
    </a:lvl8pPr>
    <a:lvl9pPr indent="1828800" defTabSz="774700" latinLnBrk="0">
      <a:defRPr sz="400">
        <a:latin typeface="Lucida Grande"/>
        <a:ea typeface="Lucida Grande"/>
        <a:cs typeface="Lucida Grande"/>
        <a:sym typeface="Lucida Grand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285875" y="685800"/>
            <a:ext cx="42862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Wissenstest = MC Klausur wahrscheinlich online</a:t>
            </a:r>
          </a:p>
        </p:txBody>
      </p:sp>
    </p:spTree>
    <p:extLst>
      <p:ext uri="{BB962C8B-B14F-4D97-AF65-F5344CB8AC3E}">
        <p14:creationId xmlns:p14="http://schemas.microsoft.com/office/powerpoint/2010/main" val="318451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 kleiner Kring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sp>
        <p:nvSpPr>
          <p:cNvPr id="19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20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7800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21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4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CFDCDC1-5640-475A-8826-369F36488A5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0BFF0A4-65BA-47D5-9DF6-BEA7E222287F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41507B7C-2543-48A2-A5F8-384CA7D5E3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0F90096-97A8-4673-A58C-ED539DA937E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chluss-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Vielen Dank für Ihre Aufmerksamkeit!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51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Vielen Dank für Ihre Aufmerksamkeit!</a:t>
            </a:r>
          </a:p>
        </p:txBody>
      </p:sp>
      <p:sp>
        <p:nvSpPr>
          <p:cNvPr id="344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pic>
        <p:nvPicPr>
          <p:cNvPr id="345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455" y="627121"/>
            <a:ext cx="2647052" cy="1700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0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46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7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8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49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351" name="Textebene 2…"/>
          <p:cNvSpPr txBox="1"/>
          <p:nvPr/>
        </p:nvSpPr>
        <p:spPr>
          <a:xfrm>
            <a:off x="1447800" y="10552371"/>
            <a:ext cx="6776344" cy="9547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indent="0" algn="l">
              <a:lnSpc>
                <a:spcPct val="120000"/>
              </a:lnSpc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2</a:t>
            </a:r>
          </a:p>
          <a:p>
            <a:pPr lvl="2" indent="0" algn="l">
              <a:lnSpc>
                <a:spcPct val="120000"/>
              </a:lnSpc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Textebene 3</a:t>
            </a:r>
          </a:p>
        </p:txBody>
      </p:sp>
      <p:sp>
        <p:nvSpPr>
          <p:cNvPr id="352" name="Textebene 4"/>
          <p:cNvSpPr txBox="1"/>
          <p:nvPr/>
        </p:nvSpPr>
        <p:spPr>
          <a:xfrm>
            <a:off x="12285761" y="11022651"/>
            <a:ext cx="3344405" cy="484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3" indent="0" algn="r">
              <a:defRPr sz="2600">
                <a:solidFill>
                  <a:srgbClr val="747474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B77F425-EBC3-4941-A872-ADFE0D37E86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5B12E57-243F-43CF-9F7E-DC5C3497988B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04FE23-A85F-4051-AE0B-CED0116443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20D9A1-BA85-4C39-8D5D-179132FC149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Ganz WEI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FD5AFFC-3DC0-45A2-A83E-AD462C52D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FB47C-CBF0-4EF8-97EA-194DD2C65C9B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03854E9-B820-41FB-9BBF-1D689C781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084136-B71A-415F-B07E-EFC568F64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 kleiner Kringel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30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31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32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B98B68AD-E900-48A4-BF8E-186DA436CAB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F1FCADE2-20C1-4427-8D09-8960AC734BD4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C0DD65D-3DA6-4583-9C99-3051A12157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77DC635-72E8-40D2-89BD-053488B53B0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folie P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eltext"/>
          <p:cNvSpPr txBox="1">
            <a:spLocks noGrp="1"/>
          </p:cNvSpPr>
          <p:nvPr>
            <p:ph type="body" sz="half" idx="13"/>
          </p:nvPr>
        </p:nvSpPr>
        <p:spPr>
          <a:xfrm>
            <a:off x="1447800" y="1854200"/>
            <a:ext cx="14109700" cy="40386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SzTx/>
              <a:buNone/>
              <a:defRPr sz="6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41" name="Textebene 1"/>
          <p:cNvSpPr txBox="1">
            <a:spLocks noGrp="1"/>
          </p:cNvSpPr>
          <p:nvPr>
            <p:ph type="body" sz="quarter" idx="14"/>
          </p:nvPr>
        </p:nvSpPr>
        <p:spPr>
          <a:xfrm>
            <a:off x="1447800" y="6794500"/>
            <a:ext cx="14109700" cy="272643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0"/>
              </a:spcBef>
              <a:buSzTx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 1</a:t>
            </a:r>
          </a:p>
        </p:txBody>
      </p:sp>
      <p:sp>
        <p:nvSpPr>
          <p:cNvPr id="42" name="Textebene 2…"/>
          <p:cNvSpPr txBox="1">
            <a:spLocks noGrp="1"/>
          </p:cNvSpPr>
          <p:nvPr>
            <p:ph type="body" sz="quarter" idx="15"/>
          </p:nvPr>
        </p:nvSpPr>
        <p:spPr>
          <a:xfrm>
            <a:off x="1448494" y="10552371"/>
            <a:ext cx="2005212" cy="95477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1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2</a:t>
            </a:r>
          </a:p>
          <a:p>
            <a:pPr marL="0" lvl="2" indent="0">
              <a:lnSpc>
                <a:spcPct val="120000"/>
              </a:lnSpc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3</a:t>
            </a:r>
          </a:p>
        </p:txBody>
      </p:sp>
      <p:sp>
        <p:nvSpPr>
          <p:cNvPr id="43" name="Textebene 4"/>
          <p:cNvSpPr txBox="1">
            <a:spLocks noGrp="1"/>
          </p:cNvSpPr>
          <p:nvPr>
            <p:ph type="body" sz="quarter" idx="16"/>
          </p:nvPr>
        </p:nvSpPr>
        <p:spPr>
          <a:xfrm>
            <a:off x="13716694" y="11022651"/>
            <a:ext cx="1913472" cy="48449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0" lvl="3" indent="0">
              <a:spcBef>
                <a:spcPts val="0"/>
              </a:spcBef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pPr>
            <a:r>
              <a:t>Textebene 4</a:t>
            </a:r>
          </a:p>
        </p:txBody>
      </p:sp>
      <p:pic>
        <p:nvPicPr>
          <p:cNvPr id="44" name="Pädagogische_Hochschule_Weingarten_logo.png" descr="Pädagogische_Hochschule_Weingarten_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60455" y="627121"/>
            <a:ext cx="2647052" cy="170079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45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6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7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48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33DC78-61AE-4729-95B2-4E11640014D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3D4E60C-ECF6-47C5-AFF5-3354974CCF3E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7D228F-B73A-43E4-8795-9134EC866E7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A1B241D-6955-4C55-BF4C-4FC5DECC30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75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111500"/>
            <a:ext cx="14109700" cy="876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2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0" indent="-508000">
              <a:spcBef>
                <a:spcPts val="3200"/>
              </a:spcBef>
              <a:defRPr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indent="-508000">
              <a:spcBef>
                <a:spcPts val="32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55700">
              <a:spcBef>
                <a:spcPts val="3200"/>
              </a:spcBef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1600200">
              <a:spcBef>
                <a:spcPts val="320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76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1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77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8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9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80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C5E87D-2839-4D0E-899C-04BFB9CB207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7837539-C7AA-4968-9B12-28F12DB4B64C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2CB0742-D134-418D-848E-22CC1689849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6B40F37-6E92-49A3-891A-988BE05D35C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SCHWA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sp>
        <p:nvSpPr>
          <p:cNvPr id="90" name="Textebene 1…"/>
          <p:cNvSpPr txBox="1">
            <a:spLocks noGrp="1"/>
          </p:cNvSpPr>
          <p:nvPr>
            <p:ph type="body" idx="14"/>
          </p:nvPr>
        </p:nvSpPr>
        <p:spPr>
          <a:xfrm>
            <a:off x="1447800" y="3111500"/>
            <a:ext cx="14109700" cy="8763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3200"/>
              </a:spcBef>
              <a:buSzTx/>
              <a:buNone/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508000" indent="-508000">
              <a:spcBef>
                <a:spcPts val="3200"/>
              </a:spcBef>
              <a:defRPr sz="4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52500" indent="-508000">
              <a:spcBef>
                <a:spcPts val="32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155700">
              <a:spcBef>
                <a:spcPts val="3200"/>
              </a:spcBef>
              <a:defRPr sz="3000">
                <a:latin typeface="Arial"/>
                <a:ea typeface="Arial"/>
                <a:cs typeface="Arial"/>
                <a:sym typeface="Arial"/>
              </a:defRPr>
            </a:lvl4pPr>
            <a:lvl5pPr marL="1600200">
              <a:spcBef>
                <a:spcPts val="3200"/>
              </a:spcBef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pic>
        <p:nvPicPr>
          <p:cNvPr id="91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9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9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592E17-0E25-4950-9718-54F2115A62A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E911B56-DFF1-4D57-9CEB-D5EC640ABF51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4CF7E77-D0B1-4085-8AA3-82D0E7AECBA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E545C4-D0CC-4AA1-A0FA-E524A13E94C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TEXT 2 Spalten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151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1447800" y="3077368"/>
            <a:ext cx="6319243" cy="8665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/>
              <a:t>Textebene 1</a:t>
            </a:r>
          </a:p>
          <a:p>
            <a:pPr lvl="1"/>
            <a:r>
              <a:rPr dirty="0"/>
              <a:t>Textebene 2</a:t>
            </a:r>
          </a:p>
          <a:p>
            <a:pPr lvl="2"/>
            <a:r>
              <a:rPr dirty="0"/>
              <a:t>Textebene 3</a:t>
            </a:r>
          </a:p>
          <a:p>
            <a:pPr lvl="3"/>
            <a:r>
              <a:rPr dirty="0"/>
              <a:t>Textebene 4</a:t>
            </a:r>
          </a:p>
          <a:p>
            <a:pPr lvl="4"/>
            <a:r>
              <a:rPr dirty="0"/>
              <a:t>Textebene 5</a:t>
            </a:r>
          </a:p>
        </p:txBody>
      </p:sp>
      <p:sp>
        <p:nvSpPr>
          <p:cNvPr id="153" name="Textebene 1…"/>
          <p:cNvSpPr txBox="1">
            <a:spLocks noGrp="1"/>
          </p:cNvSpPr>
          <p:nvPr>
            <p:ph type="body" sz="half" idx="15"/>
          </p:nvPr>
        </p:nvSpPr>
        <p:spPr>
          <a:xfrm>
            <a:off x="8343900" y="3077368"/>
            <a:ext cx="6319243" cy="866537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grpSp>
        <p:nvGrpSpPr>
          <p:cNvPr id="1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1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1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CC34E60-0CDA-4514-B062-E5BFBB6C59F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7AB8177-21AD-4A65-9EBC-2DCC5B0C98A8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DAA1AA-917B-4821-AEFE-BA8DC581CA0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BFBEA6B-D512-4439-BE9E-2FEAB94C88C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Bild Tex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212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884100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14" name="Bild"/>
          <p:cNvSpPr>
            <a:spLocks noGrp="1"/>
          </p:cNvSpPr>
          <p:nvPr>
            <p:ph type="pic" sz="half" idx="15"/>
          </p:nvPr>
        </p:nvSpPr>
        <p:spPr>
          <a:xfrm>
            <a:off x="1447800" y="3251199"/>
            <a:ext cx="6284335" cy="8150935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15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20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16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7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8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19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F46E982-73CB-42B2-B07C-C467972E03E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240E7FDE-3A14-4E8F-A2CD-CBB71E32DD2E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C87B8C-843A-461C-B403-F6AE8645F76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B04EBFF-6F9F-42E1-AE66-A1044DB5589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2 Bilder links ROT K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Titeltext</a:t>
            </a:r>
          </a:p>
        </p:txBody>
      </p:sp>
      <p:pic>
        <p:nvPicPr>
          <p:cNvPr id="248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ebene 1…"/>
          <p:cNvSpPr txBox="1">
            <a:spLocks noGrp="1"/>
          </p:cNvSpPr>
          <p:nvPr>
            <p:ph type="body" sz="half" idx="14"/>
          </p:nvPr>
        </p:nvSpPr>
        <p:spPr>
          <a:xfrm>
            <a:off x="8343900" y="3077368"/>
            <a:ext cx="6319243" cy="908923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120000"/>
              </a:lnSpc>
              <a:spcBef>
                <a:spcPts val="2500"/>
              </a:spcBef>
              <a:defRPr sz="36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spcBef>
                <a:spcPts val="2500"/>
              </a:spcBef>
              <a:defRPr sz="3000"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spcBef>
                <a:spcPts val="2500"/>
              </a:spcBef>
              <a:defRPr>
                <a:solidFill>
                  <a:srgbClr val="444444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50" name="Bild"/>
          <p:cNvSpPr>
            <a:spLocks noGrp="1"/>
          </p:cNvSpPr>
          <p:nvPr>
            <p:ph type="pic" sz="quarter" idx="15"/>
          </p:nvPr>
        </p:nvSpPr>
        <p:spPr>
          <a:xfrm>
            <a:off x="1447800" y="325119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1" name="Textebene"/>
          <p:cNvSpPr txBox="1">
            <a:spLocks noGrp="1"/>
          </p:cNvSpPr>
          <p:nvPr>
            <p:ph type="body" sz="quarter" idx="16"/>
          </p:nvPr>
        </p:nvSpPr>
        <p:spPr>
          <a:xfrm>
            <a:off x="1447800" y="11458861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sp>
        <p:nvSpPr>
          <p:cNvPr id="252" name="Bild"/>
          <p:cNvSpPr>
            <a:spLocks noGrp="1"/>
          </p:cNvSpPr>
          <p:nvPr>
            <p:ph type="pic" sz="quarter" idx="17"/>
          </p:nvPr>
        </p:nvSpPr>
        <p:spPr>
          <a:xfrm>
            <a:off x="1447800" y="7689849"/>
            <a:ext cx="6284335" cy="3746416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253" name="Textebene"/>
          <p:cNvSpPr txBox="1">
            <a:spLocks noGrp="1"/>
          </p:cNvSpPr>
          <p:nvPr>
            <p:ph type="body" sz="quarter" idx="18"/>
          </p:nvPr>
        </p:nvSpPr>
        <p:spPr>
          <a:xfrm>
            <a:off x="1447800" y="7012418"/>
            <a:ext cx="6284517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25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25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25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259" name="Foliennummer"/>
          <p:cNvSpPr txBox="1">
            <a:spLocks noGrp="1"/>
          </p:cNvSpPr>
          <p:nvPr>
            <p:ph type="sldNum" sz="quarter" idx="2"/>
          </p:nvPr>
        </p:nvSpPr>
        <p:spPr>
          <a:xfrm>
            <a:off x="14195604" y="12065692"/>
            <a:ext cx="1382738" cy="34881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Inhaltsfolie 1 Bild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Titeltext"/>
          <p:cNvSpPr txBox="1">
            <a:spLocks noGrp="1"/>
          </p:cNvSpPr>
          <p:nvPr>
            <p:ph type="body" sz="quarter" idx="13"/>
          </p:nvPr>
        </p:nvSpPr>
        <p:spPr>
          <a:xfrm>
            <a:off x="1447800" y="793750"/>
            <a:ext cx="14109700" cy="1765300"/>
          </a:xfrm>
          <a:prstGeom prst="rect">
            <a:avLst/>
          </a:prstGeom>
        </p:spPr>
        <p:txBody>
          <a:bodyPr anchor="ctr"/>
          <a:lstStyle>
            <a:lvl1pPr marL="0" indent="0">
              <a:spcBef>
                <a:spcPts val="0"/>
              </a:spcBef>
              <a:buSzTx/>
              <a:buNone/>
              <a:defRPr sz="4800" b="1">
                <a:solidFill>
                  <a:srgbClr val="BE342C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Titeltext</a:t>
            </a:r>
          </a:p>
        </p:txBody>
      </p:sp>
      <p:pic>
        <p:nvPicPr>
          <p:cNvPr id="319" name="ph-kringel-rot.gif" descr="ph-kringel-ro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Bild"/>
          <p:cNvSpPr>
            <a:spLocks noGrp="1"/>
          </p:cNvSpPr>
          <p:nvPr>
            <p:ph type="pic" idx="14"/>
          </p:nvPr>
        </p:nvSpPr>
        <p:spPr>
          <a:xfrm>
            <a:off x="1498600" y="3251200"/>
            <a:ext cx="14058620" cy="8150934"/>
          </a:xfrm>
          <a:prstGeom prst="rect">
            <a:avLst/>
          </a:prstGeom>
        </p:spPr>
        <p:txBody>
          <a:bodyPr lIns="91439" tIns="45719" rIns="91439" bIns="45719"/>
          <a:lstStyle/>
          <a:p>
            <a:endParaRPr/>
          </a:p>
        </p:txBody>
      </p:sp>
      <p:sp>
        <p:nvSpPr>
          <p:cNvPr id="321" name="Textebene"/>
          <p:cNvSpPr txBox="1">
            <a:spLocks noGrp="1"/>
          </p:cNvSpPr>
          <p:nvPr>
            <p:ph type="body" sz="quarter" idx="15"/>
          </p:nvPr>
        </p:nvSpPr>
        <p:spPr>
          <a:xfrm>
            <a:off x="1478719" y="11479643"/>
            <a:ext cx="6284516" cy="459514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>
              <a:lnSpc>
                <a:spcPct val="120000"/>
              </a:lnSpc>
              <a:spcBef>
                <a:spcPts val="2500"/>
              </a:spcBef>
              <a:buSzTx/>
              <a:buNone/>
              <a:defRPr sz="25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Textebene</a:t>
            </a:r>
          </a:p>
        </p:txBody>
      </p:sp>
      <p:grpSp>
        <p:nvGrpSpPr>
          <p:cNvPr id="326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322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3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4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325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7A417D-5979-40F4-AC2D-EE13C05AA39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1537FA3-9A63-48F2-894D-2D469C9A119F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4C96E2-7D7C-4958-B319-4C7A6894434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2551AD-E788-48DB-BD6A-70A169695A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-kringel-schwarz.gif" descr="ph-kringel-schwarz.gif"/>
          <p:cNvPicPr>
            <a:picLocks noChangeAspect="1"/>
          </p:cNvPicPr>
          <p:nvPr/>
        </p:nvPicPr>
        <p:blipFill>
          <a:blip r:embed="rId13"/>
          <a:srcRect l="19999" t="17937" r="20205" b="18882"/>
          <a:stretch>
            <a:fillRect/>
          </a:stretch>
        </p:blipFill>
        <p:spPr>
          <a:xfrm>
            <a:off x="14249397" y="924425"/>
            <a:ext cx="1328945" cy="885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453" extrusionOk="0">
                <a:moveTo>
                  <a:pt x="21355" y="7"/>
                </a:moveTo>
                <a:cubicBezTo>
                  <a:pt x="21234" y="-65"/>
                  <a:pt x="21002" y="414"/>
                  <a:pt x="20835" y="1180"/>
                </a:cubicBezTo>
                <a:cubicBezTo>
                  <a:pt x="20553" y="2476"/>
                  <a:pt x="19763" y="5460"/>
                  <a:pt x="19410" y="6557"/>
                </a:cubicBezTo>
                <a:cubicBezTo>
                  <a:pt x="19058" y="7652"/>
                  <a:pt x="17607" y="10794"/>
                  <a:pt x="16849" y="12106"/>
                </a:cubicBezTo>
                <a:cubicBezTo>
                  <a:pt x="14192" y="16706"/>
                  <a:pt x="9325" y="19654"/>
                  <a:pt x="5867" y="18752"/>
                </a:cubicBezTo>
                <a:cubicBezTo>
                  <a:pt x="4493" y="18394"/>
                  <a:pt x="3833" y="17873"/>
                  <a:pt x="2946" y="16453"/>
                </a:cubicBezTo>
                <a:cubicBezTo>
                  <a:pt x="721" y="12890"/>
                  <a:pt x="1255" y="8661"/>
                  <a:pt x="4133" y="7047"/>
                </a:cubicBezTo>
                <a:cubicBezTo>
                  <a:pt x="5287" y="6400"/>
                  <a:pt x="6285" y="6416"/>
                  <a:pt x="7272" y="7105"/>
                </a:cubicBezTo>
                <a:cubicBezTo>
                  <a:pt x="8535" y="7986"/>
                  <a:pt x="9678" y="10247"/>
                  <a:pt x="9500" y="11500"/>
                </a:cubicBezTo>
                <a:cubicBezTo>
                  <a:pt x="9472" y="11694"/>
                  <a:pt x="9584" y="11827"/>
                  <a:pt x="9769" y="11827"/>
                </a:cubicBezTo>
                <a:cubicBezTo>
                  <a:pt x="10018" y="11827"/>
                  <a:pt x="10090" y="11642"/>
                  <a:pt x="10129" y="10933"/>
                </a:cubicBezTo>
                <a:cubicBezTo>
                  <a:pt x="10203" y="9589"/>
                  <a:pt x="9768" y="7968"/>
                  <a:pt x="8967" y="6595"/>
                </a:cubicBezTo>
                <a:cubicBezTo>
                  <a:pt x="7773" y="4551"/>
                  <a:pt x="6562" y="3959"/>
                  <a:pt x="4499" y="4412"/>
                </a:cubicBezTo>
                <a:cubicBezTo>
                  <a:pt x="2683" y="4810"/>
                  <a:pt x="1022" y="6860"/>
                  <a:pt x="244" y="9654"/>
                </a:cubicBezTo>
                <a:cubicBezTo>
                  <a:pt x="-45" y="10689"/>
                  <a:pt x="-89" y="14057"/>
                  <a:pt x="173" y="15241"/>
                </a:cubicBezTo>
                <a:cubicBezTo>
                  <a:pt x="624" y="17278"/>
                  <a:pt x="1889" y="19217"/>
                  <a:pt x="3517" y="20368"/>
                </a:cubicBezTo>
                <a:cubicBezTo>
                  <a:pt x="4015" y="20720"/>
                  <a:pt x="4138" y="20765"/>
                  <a:pt x="5000" y="20935"/>
                </a:cubicBezTo>
                <a:cubicBezTo>
                  <a:pt x="5301" y="20995"/>
                  <a:pt x="5563" y="21065"/>
                  <a:pt x="5584" y="21089"/>
                </a:cubicBezTo>
                <a:cubicBezTo>
                  <a:pt x="5606" y="21113"/>
                  <a:pt x="5691" y="21140"/>
                  <a:pt x="5770" y="21156"/>
                </a:cubicBezTo>
                <a:cubicBezTo>
                  <a:pt x="5849" y="21173"/>
                  <a:pt x="5960" y="21258"/>
                  <a:pt x="6014" y="21339"/>
                </a:cubicBezTo>
                <a:cubicBezTo>
                  <a:pt x="6145" y="21535"/>
                  <a:pt x="6901" y="21464"/>
                  <a:pt x="7144" y="21233"/>
                </a:cubicBezTo>
                <a:cubicBezTo>
                  <a:pt x="7250" y="21133"/>
                  <a:pt x="7645" y="21079"/>
                  <a:pt x="8017" y="21108"/>
                </a:cubicBezTo>
                <a:cubicBezTo>
                  <a:pt x="8389" y="21137"/>
                  <a:pt x="8792" y="21062"/>
                  <a:pt x="8915" y="20945"/>
                </a:cubicBezTo>
                <a:cubicBezTo>
                  <a:pt x="9039" y="20827"/>
                  <a:pt x="9198" y="20713"/>
                  <a:pt x="9262" y="20695"/>
                </a:cubicBezTo>
                <a:cubicBezTo>
                  <a:pt x="9327" y="20677"/>
                  <a:pt x="9412" y="20640"/>
                  <a:pt x="9455" y="20608"/>
                </a:cubicBezTo>
                <a:cubicBezTo>
                  <a:pt x="9540" y="20544"/>
                  <a:pt x="9531" y="20547"/>
                  <a:pt x="10315" y="20272"/>
                </a:cubicBezTo>
                <a:cubicBezTo>
                  <a:pt x="10616" y="20166"/>
                  <a:pt x="11037" y="19971"/>
                  <a:pt x="11252" y="19839"/>
                </a:cubicBezTo>
                <a:cubicBezTo>
                  <a:pt x="11712" y="19556"/>
                  <a:pt x="11829" y="19508"/>
                  <a:pt x="12337" y="19377"/>
                </a:cubicBezTo>
                <a:cubicBezTo>
                  <a:pt x="12547" y="19323"/>
                  <a:pt x="12747" y="19126"/>
                  <a:pt x="12780" y="18944"/>
                </a:cubicBezTo>
                <a:cubicBezTo>
                  <a:pt x="12949" y="18008"/>
                  <a:pt x="12972" y="17971"/>
                  <a:pt x="13190" y="18242"/>
                </a:cubicBezTo>
                <a:cubicBezTo>
                  <a:pt x="13355" y="18447"/>
                  <a:pt x="13422" y="18430"/>
                  <a:pt x="13492" y="18156"/>
                </a:cubicBezTo>
                <a:cubicBezTo>
                  <a:pt x="13542" y="17959"/>
                  <a:pt x="13691" y="17790"/>
                  <a:pt x="13819" y="17790"/>
                </a:cubicBezTo>
                <a:cubicBezTo>
                  <a:pt x="13948" y="17790"/>
                  <a:pt x="14132" y="17586"/>
                  <a:pt x="14224" y="17329"/>
                </a:cubicBezTo>
                <a:cubicBezTo>
                  <a:pt x="14316" y="17071"/>
                  <a:pt x="14497" y="16857"/>
                  <a:pt x="14628" y="16857"/>
                </a:cubicBezTo>
                <a:cubicBezTo>
                  <a:pt x="14759" y="16857"/>
                  <a:pt x="14820" y="16745"/>
                  <a:pt x="14763" y="16607"/>
                </a:cubicBezTo>
                <a:cubicBezTo>
                  <a:pt x="14706" y="16470"/>
                  <a:pt x="14800" y="16301"/>
                  <a:pt x="14975" y="16232"/>
                </a:cubicBezTo>
                <a:cubicBezTo>
                  <a:pt x="15149" y="16164"/>
                  <a:pt x="15329" y="15970"/>
                  <a:pt x="15373" y="15799"/>
                </a:cubicBezTo>
                <a:cubicBezTo>
                  <a:pt x="15419" y="15618"/>
                  <a:pt x="15584" y="15543"/>
                  <a:pt x="15771" y="15617"/>
                </a:cubicBezTo>
                <a:cubicBezTo>
                  <a:pt x="16009" y="15710"/>
                  <a:pt x="16128" y="15594"/>
                  <a:pt x="16239" y="15155"/>
                </a:cubicBezTo>
                <a:cubicBezTo>
                  <a:pt x="16322" y="14831"/>
                  <a:pt x="16468" y="14491"/>
                  <a:pt x="16560" y="14405"/>
                </a:cubicBezTo>
                <a:cubicBezTo>
                  <a:pt x="16653" y="14319"/>
                  <a:pt x="16690" y="14161"/>
                  <a:pt x="16644" y="14049"/>
                </a:cubicBezTo>
                <a:cubicBezTo>
                  <a:pt x="16597" y="13936"/>
                  <a:pt x="16806" y="13666"/>
                  <a:pt x="17106" y="13453"/>
                </a:cubicBezTo>
                <a:cubicBezTo>
                  <a:pt x="17406" y="13239"/>
                  <a:pt x="17632" y="12944"/>
                  <a:pt x="17613" y="12799"/>
                </a:cubicBezTo>
                <a:cubicBezTo>
                  <a:pt x="17594" y="12653"/>
                  <a:pt x="17742" y="12497"/>
                  <a:pt x="17940" y="12452"/>
                </a:cubicBezTo>
                <a:cubicBezTo>
                  <a:pt x="18142" y="12406"/>
                  <a:pt x="18364" y="12132"/>
                  <a:pt x="18441" y="11827"/>
                </a:cubicBezTo>
                <a:cubicBezTo>
                  <a:pt x="18517" y="11528"/>
                  <a:pt x="18657" y="11207"/>
                  <a:pt x="18756" y="11115"/>
                </a:cubicBezTo>
                <a:cubicBezTo>
                  <a:pt x="19011" y="10879"/>
                  <a:pt x="19593" y="8882"/>
                  <a:pt x="19603" y="8211"/>
                </a:cubicBezTo>
                <a:cubicBezTo>
                  <a:pt x="19607" y="7900"/>
                  <a:pt x="19700" y="7601"/>
                  <a:pt x="19808" y="7547"/>
                </a:cubicBezTo>
                <a:cubicBezTo>
                  <a:pt x="19916" y="7493"/>
                  <a:pt x="19966" y="7358"/>
                  <a:pt x="19917" y="7239"/>
                </a:cubicBezTo>
                <a:cubicBezTo>
                  <a:pt x="19868" y="7121"/>
                  <a:pt x="19938" y="6961"/>
                  <a:pt x="20071" y="6884"/>
                </a:cubicBezTo>
                <a:cubicBezTo>
                  <a:pt x="20205" y="6807"/>
                  <a:pt x="20278" y="6650"/>
                  <a:pt x="20232" y="6537"/>
                </a:cubicBezTo>
                <a:cubicBezTo>
                  <a:pt x="20185" y="6425"/>
                  <a:pt x="20233" y="6089"/>
                  <a:pt x="20341" y="5797"/>
                </a:cubicBezTo>
                <a:cubicBezTo>
                  <a:pt x="20449" y="5504"/>
                  <a:pt x="20527" y="5185"/>
                  <a:pt x="20508" y="5085"/>
                </a:cubicBezTo>
                <a:cubicBezTo>
                  <a:pt x="20489" y="4985"/>
                  <a:pt x="20578" y="4842"/>
                  <a:pt x="20707" y="4768"/>
                </a:cubicBezTo>
                <a:cubicBezTo>
                  <a:pt x="20836" y="4693"/>
                  <a:pt x="20898" y="4533"/>
                  <a:pt x="20848" y="4412"/>
                </a:cubicBezTo>
                <a:cubicBezTo>
                  <a:pt x="20798" y="4291"/>
                  <a:pt x="20826" y="4067"/>
                  <a:pt x="20912" y="3912"/>
                </a:cubicBezTo>
                <a:cubicBezTo>
                  <a:pt x="20998" y="3756"/>
                  <a:pt x="21079" y="3547"/>
                  <a:pt x="21086" y="3450"/>
                </a:cubicBezTo>
                <a:cubicBezTo>
                  <a:pt x="21092" y="3353"/>
                  <a:pt x="21191" y="2924"/>
                  <a:pt x="21310" y="2498"/>
                </a:cubicBezTo>
                <a:cubicBezTo>
                  <a:pt x="21429" y="2071"/>
                  <a:pt x="21511" y="1465"/>
                  <a:pt x="21490" y="1151"/>
                </a:cubicBezTo>
                <a:cubicBezTo>
                  <a:pt x="21469" y="838"/>
                  <a:pt x="21443" y="438"/>
                  <a:pt x="21432" y="267"/>
                </a:cubicBezTo>
                <a:cubicBezTo>
                  <a:pt x="21422" y="111"/>
                  <a:pt x="21396" y="31"/>
                  <a:pt x="21355" y="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" name="ph-kringel-rot.gif" descr="ph-kringel-rot.gif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08000" y="406400"/>
            <a:ext cx="2921000" cy="18415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8" name="Gruppieren"/>
          <p:cNvGrpSpPr/>
          <p:nvPr/>
        </p:nvGrpSpPr>
        <p:grpSpPr>
          <a:xfrm>
            <a:off x="-1" y="-1"/>
            <a:ext cx="396002" cy="13003202"/>
            <a:chOff x="0" y="0"/>
            <a:chExt cx="396000" cy="13003200"/>
          </a:xfrm>
        </p:grpSpPr>
        <p:sp>
          <p:nvSpPr>
            <p:cNvPr id="4" name="Rechteck"/>
            <p:cNvSpPr/>
            <p:nvPr/>
          </p:nvSpPr>
          <p:spPr>
            <a:xfrm>
              <a:off x="0" y="-1"/>
              <a:ext cx="396001" cy="3250802"/>
            </a:xfrm>
            <a:prstGeom prst="rect">
              <a:avLst/>
            </a:prstGeom>
            <a:solidFill>
              <a:srgbClr val="D11F2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5" name="Rechteck"/>
            <p:cNvSpPr/>
            <p:nvPr/>
          </p:nvSpPr>
          <p:spPr>
            <a:xfrm>
              <a:off x="-1" y="3250800"/>
              <a:ext cx="396002" cy="3250801"/>
            </a:xfrm>
            <a:prstGeom prst="rect">
              <a:avLst/>
            </a:prstGeom>
            <a:solidFill>
              <a:srgbClr val="EE671F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6" name="Rechteck"/>
            <p:cNvSpPr/>
            <p:nvPr/>
          </p:nvSpPr>
          <p:spPr>
            <a:xfrm>
              <a:off x="0" y="9752400"/>
              <a:ext cx="396001" cy="3250801"/>
            </a:xfrm>
            <a:prstGeom prst="rect">
              <a:avLst/>
            </a:prstGeom>
            <a:solidFill>
              <a:srgbClr val="F9B600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  <p:sp>
          <p:nvSpPr>
            <p:cNvPr id="7" name="Rechteck"/>
            <p:cNvSpPr/>
            <p:nvPr/>
          </p:nvSpPr>
          <p:spPr>
            <a:xfrm>
              <a:off x="0" y="6501600"/>
              <a:ext cx="396001" cy="3250801"/>
            </a:xfrm>
            <a:prstGeom prst="rect">
              <a:avLst/>
            </a:prstGeom>
            <a:solidFill>
              <a:srgbClr val="F29115"/>
            </a:solidFill>
            <a:ln w="254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600"/>
              </a:pPr>
              <a:endParaRPr/>
            </a:p>
          </p:txBody>
        </p:sp>
      </p:grpSp>
      <p:sp>
        <p:nvSpPr>
          <p:cNvPr id="9" name="Titeltext"/>
          <p:cNvSpPr txBox="1">
            <a:spLocks noGrp="1"/>
          </p:cNvSpPr>
          <p:nvPr>
            <p:ph type="title"/>
          </p:nvPr>
        </p:nvSpPr>
        <p:spPr>
          <a:xfrm>
            <a:off x="723900" y="431800"/>
            <a:ext cx="148336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/>
          <a:lstStyle/>
          <a:p>
            <a:r>
              <a:rPr dirty="0" err="1"/>
              <a:t>Titeltext</a:t>
            </a:r>
            <a:endParaRPr dirty="0"/>
          </a:p>
        </p:txBody>
      </p:sp>
      <p:sp>
        <p:nvSpPr>
          <p:cNvPr id="10" name="Textebene 1…"/>
          <p:cNvSpPr txBox="1">
            <a:spLocks noGrp="1"/>
          </p:cNvSpPr>
          <p:nvPr>
            <p:ph type="body" idx="1"/>
          </p:nvPr>
        </p:nvSpPr>
        <p:spPr>
          <a:xfrm>
            <a:off x="723900" y="3111500"/>
            <a:ext cx="14833600" cy="876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r>
              <a:rPr dirty="0" err="1"/>
              <a:t>Textebene</a:t>
            </a:r>
            <a:r>
              <a:rPr dirty="0"/>
              <a:t> 1</a:t>
            </a:r>
          </a:p>
          <a:p>
            <a:pPr lvl="1"/>
            <a:r>
              <a:rPr dirty="0" err="1"/>
              <a:t>Textebene</a:t>
            </a:r>
            <a:r>
              <a:rPr dirty="0"/>
              <a:t> 2</a:t>
            </a:r>
          </a:p>
          <a:p>
            <a:pPr lvl="2"/>
            <a:r>
              <a:rPr dirty="0" err="1"/>
              <a:t>Textebene</a:t>
            </a:r>
            <a:r>
              <a:rPr dirty="0"/>
              <a:t> 3</a:t>
            </a:r>
          </a:p>
          <a:p>
            <a:pPr lvl="3"/>
            <a:r>
              <a:rPr dirty="0" err="1"/>
              <a:t>Textebene</a:t>
            </a:r>
            <a:r>
              <a:rPr dirty="0"/>
              <a:t> 4</a:t>
            </a:r>
          </a:p>
          <a:p>
            <a:pPr lvl="4"/>
            <a:r>
              <a:rPr dirty="0" err="1"/>
              <a:t>Textebene</a:t>
            </a:r>
            <a:r>
              <a:rPr dirty="0"/>
              <a:t> 5</a:t>
            </a:r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FB1614AD-38C5-410F-95E3-8A69BA5A5E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12053888"/>
            <a:ext cx="5486400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F8428DCC-9615-447A-B16B-FD38441B77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23900" y="12053888"/>
            <a:ext cx="3657600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1EE6746-6232-4386-BEBB-06A96FE22676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14" name="Foliennummernplatzhalter 13">
            <a:extLst>
              <a:ext uri="{FF2B5EF4-FFF2-40B4-BE49-F238E27FC236}">
                <a16:creationId xmlns:a16="http://schemas.microsoft.com/office/drawing/2014/main" id="{B39D0347-6747-435A-A66B-F8ACD12F9B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0800" y="12053888"/>
            <a:ext cx="4097542" cy="692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80AF20C-B495-45E2-9C69-F1E4B8C073B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8" r:id="rId6"/>
    <p:sldLayoutId id="2147483662" r:id="rId7"/>
    <p:sldLayoutId id="2147483664" r:id="rId8"/>
    <p:sldLayoutId id="2147483668" r:id="rId9"/>
    <p:sldLayoutId id="2147483670" r:id="rId10"/>
    <p:sldLayoutId id="2147483678" r:id="rId11"/>
  </p:sldLayoutIdLst>
  <p:transition spd="med"/>
  <p:hf hdr="0"/>
  <p:txStyles>
    <p:titleStyle>
      <a:lvl1pPr marL="0" marR="0" indent="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Helvetica Neue Light"/>
        </a:defRPr>
      </a:lvl1pPr>
      <a:lvl2pPr marL="0" marR="0" indent="228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2pPr>
      <a:lvl3pPr marL="0" marR="0" indent="457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3pPr>
      <a:lvl4pPr marL="0" marR="0" indent="685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4pPr>
      <a:lvl5pPr marL="0" marR="0" indent="9144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5pPr>
      <a:lvl6pPr marL="0" marR="0" indent="11430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6pPr>
      <a:lvl7pPr marL="0" marR="0" indent="13716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7pPr>
      <a:lvl8pPr marL="0" marR="0" indent="16002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8pPr>
      <a:lvl9pPr marL="0" marR="0" indent="1828800" algn="l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Light"/>
          <a:ea typeface="Helvetica Neue Light"/>
          <a:cs typeface="Helvetica Neue Light"/>
          <a:sym typeface="Helvetica Neue Light"/>
        </a:defRPr>
      </a:lvl9pPr>
    </p:titleStyle>
    <p:bodyStyle>
      <a:lvl1pPr marL="266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1pPr>
      <a:lvl2pPr marL="711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2pPr>
      <a:lvl3pPr marL="1155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3pPr>
      <a:lvl4pPr marL="1600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4pPr>
      <a:lvl5pPr marL="2044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Helvetica Neue"/>
        </a:defRPr>
      </a:lvl5pPr>
      <a:lvl6pPr marL="2489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6pPr>
      <a:lvl7pPr marL="2933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7pPr>
      <a:lvl8pPr marL="33782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8pPr>
      <a:lvl9pPr marL="3822700" marR="0" indent="-266700" algn="l" defTabSz="774700" latinLnBrk="0">
        <a:lnSpc>
          <a:spcPct val="100000"/>
        </a:lnSpc>
        <a:spcBef>
          <a:spcPts val="6400"/>
        </a:spcBef>
        <a:spcAft>
          <a:spcPts val="0"/>
        </a:spcAft>
        <a:buClrTx/>
        <a:buSzPct val="100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7747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1854200"/>
            <a:ext cx="14109700" cy="370077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sz="7200" dirty="0"/>
              <a:t>Semestereinstiegswoche </a:t>
            </a:r>
            <a:br>
              <a:rPr lang="de-DE" sz="7200" dirty="0"/>
            </a:br>
            <a:r>
              <a:rPr lang="de-DE" sz="7200" dirty="0"/>
              <a:t>PH Weingarten</a:t>
            </a:r>
            <a:endParaRPr sz="7200" dirty="0"/>
          </a:p>
        </p:txBody>
      </p:sp>
      <p:sp>
        <p:nvSpPr>
          <p:cNvPr id="455" name="Textebene 1"/>
          <p:cNvSpPr txBox="1">
            <a:spLocks noGrp="1"/>
          </p:cNvSpPr>
          <p:nvPr>
            <p:ph type="body" idx="14"/>
          </p:nvPr>
        </p:nvSpPr>
        <p:spPr>
          <a:xfrm>
            <a:off x="1447800" y="6086607"/>
            <a:ext cx="14109700" cy="272643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dirty="0"/>
              <a:t>Informationsveranstaltung im Studiengang Master </a:t>
            </a:r>
            <a:r>
              <a:rPr lang="de-DE" dirty="0" err="1"/>
              <a:t>of</a:t>
            </a:r>
            <a:r>
              <a:rPr lang="de-DE" dirty="0"/>
              <a:t> Education, </a:t>
            </a:r>
            <a:r>
              <a:rPr lang="de-DE" dirty="0" err="1"/>
              <a:t>M.Ed</a:t>
            </a:r>
            <a:r>
              <a:rPr lang="de-DE" dirty="0"/>
              <a:t>./Psychologie</a:t>
            </a:r>
            <a:endParaRPr lang="de-DE" dirty="0">
              <a:solidFill>
                <a:schemeClr val="accent5"/>
              </a:solidFill>
            </a:endParaRPr>
          </a:p>
          <a:p>
            <a:pPr algn="ctr"/>
            <a:r>
              <a:rPr lang="de-DE" dirty="0"/>
              <a:t>Modul GS MA EW/PäPsy2 und Sek MA PäPsy2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Professionalisierung und individuelle Förderung; Bildungsinnovation und Schulentwicklung </a:t>
            </a:r>
          </a:p>
          <a:p>
            <a:pPr algn="ctr"/>
            <a:r>
              <a:rPr lang="de-DE" dirty="0"/>
              <a:t>Modulbeauftragte Robert Grassinger &amp; Sarah Lukas	</a:t>
            </a:r>
          </a:p>
          <a:p>
            <a:pPr algn="ctr"/>
            <a:endParaRPr lang="de-DE" dirty="0"/>
          </a:p>
          <a:p>
            <a:pPr algn="ctr"/>
            <a:endParaRPr lang="de-DE" dirty="0">
              <a:solidFill>
                <a:schemeClr val="accent5"/>
              </a:solidFill>
            </a:endParaRPr>
          </a:p>
          <a:p>
            <a:pPr algn="ctr"/>
            <a:r>
              <a:rPr lang="de-DE" dirty="0"/>
              <a:t>Studienfachberater </a:t>
            </a:r>
            <a:r>
              <a:rPr lang="de-DE" dirty="0">
                <a:solidFill>
                  <a:schemeClr val="accent5"/>
                </a:solidFill>
              </a:rPr>
              <a:t>XX</a:t>
            </a:r>
            <a:endParaRPr dirty="0">
              <a:solidFill>
                <a:schemeClr val="accent5"/>
              </a:solidFill>
            </a:endParaRPr>
          </a:p>
        </p:txBody>
      </p:sp>
      <p:sp>
        <p:nvSpPr>
          <p:cNvPr id="5" name="Textebene 1">
            <a:extLst>
              <a:ext uri="{FF2B5EF4-FFF2-40B4-BE49-F238E27FC236}">
                <a16:creationId xmlns:a16="http://schemas.microsoft.com/office/drawing/2014/main" id="{E1EA6C87-F0D1-D048-BAC4-711A5CF1F22D}"/>
              </a:ext>
            </a:extLst>
          </p:cNvPr>
          <p:cNvSpPr txBox="1">
            <a:spLocks/>
          </p:cNvSpPr>
          <p:nvPr/>
        </p:nvSpPr>
        <p:spPr>
          <a:xfrm>
            <a:off x="1447800" y="1705735"/>
            <a:ext cx="14109700" cy="1040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de-DE" dirty="0"/>
              <a:t>Für Masterstudierende Lehramt GS/Sek</a:t>
            </a:r>
            <a:endParaRPr lang="de-DE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073150" y="793750"/>
            <a:ext cx="14109700" cy="1765300"/>
          </a:xfrm>
        </p:spPr>
        <p:txBody>
          <a:bodyPr/>
          <a:lstStyle/>
          <a:p>
            <a:r>
              <a:rPr lang="de-DE" dirty="0"/>
              <a:t>Modulprüfung in Modul GS MA EW/</a:t>
            </a:r>
            <a:r>
              <a:rPr lang="de-DE" dirty="0" err="1"/>
              <a:t>PäPsy</a:t>
            </a:r>
            <a:r>
              <a:rPr lang="de-DE" dirty="0"/>
              <a:t> 2/ Portfolioprüfung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CFB178-E599-430F-8B31-6D1ED0F30D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AD85BDA-887B-400C-9787-CC24F6E342BE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D2CC4E-AA78-43E7-87D3-056F7AB5FC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F1CA54-D11D-46A5-B8B2-14AF150A0A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0" name="Textebene 1…">
            <a:extLst>
              <a:ext uri="{FF2B5EF4-FFF2-40B4-BE49-F238E27FC236}">
                <a16:creationId xmlns:a16="http://schemas.microsoft.com/office/drawing/2014/main" id="{83B3A533-6778-4984-8ED1-622AE9EF21FA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447800" y="3077368"/>
            <a:ext cx="13735050" cy="9089232"/>
          </a:xfrm>
          <a:prstGeom prst="rect">
            <a:avLst/>
          </a:prstGeom>
        </p:spPr>
        <p:txBody>
          <a:bodyPr/>
          <a:lstStyle/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Wissenstest (60 min, Gegenstand: Stoff der Vorlesung in Psychologie plus Erziehungswissenschaft) 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Beispielfragen stehen zur Verfügung </a:t>
            </a:r>
          </a:p>
          <a:p>
            <a:pPr>
              <a:lnSpc>
                <a:spcPct val="100000"/>
              </a:lnSpc>
            </a:pPr>
            <a:r>
              <a:rPr lang="de-DE" dirty="0"/>
              <a:t>In den Seminaren folgende Teilleistung in Psychologie möglich: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Hausarbeit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Wissenstest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Projekt</a:t>
            </a:r>
          </a:p>
          <a:p>
            <a:pPr marL="1079500" lvl="1" indent="-571500">
              <a:buFont typeface="Courier New" panose="02070309020205020404" pitchFamily="49" charset="0"/>
              <a:buChar char="o"/>
            </a:pPr>
            <a:r>
              <a:rPr lang="de-DE" dirty="0"/>
              <a:t>Welche Leistung erbracht werden muss, bespricht der Dozent/die Dozentin in der ersten Sitzung.</a:t>
            </a:r>
          </a:p>
          <a:p>
            <a:pPr marL="1079500" lvl="1" indent="-571500">
              <a:buFont typeface="Courier New" panose="02070309020205020404" pitchFamily="49" charset="0"/>
              <a:buChar char="o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52329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Modulprüfung in Modul Sek MA </a:t>
            </a:r>
            <a:r>
              <a:rPr lang="de-DE" dirty="0" err="1"/>
              <a:t>PäPsy</a:t>
            </a:r>
            <a:r>
              <a:rPr lang="de-DE" dirty="0"/>
              <a:t> 2/ Portfolioprüfung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CCFB178-E599-430F-8B31-6D1ED0F30D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AD85BDA-887B-400C-9787-CC24F6E342BE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1D2CC4E-AA78-43E7-87D3-056F7AB5FC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F1CA54-D11D-46A5-B8B2-14AF150A0A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10" name="Textebene 1…">
            <a:extLst>
              <a:ext uri="{FF2B5EF4-FFF2-40B4-BE49-F238E27FC236}">
                <a16:creationId xmlns:a16="http://schemas.microsoft.com/office/drawing/2014/main" id="{83B3A533-6778-4984-8ED1-622AE9EF21FA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447800" y="3077368"/>
            <a:ext cx="13735050" cy="9089232"/>
          </a:xfrm>
          <a:prstGeom prst="rect">
            <a:avLst/>
          </a:prstGeom>
        </p:spPr>
        <p:txBody>
          <a:bodyPr/>
          <a:lstStyle/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Wissenstest (60 min, Stoff der Psychologievorlesung) 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Beispielfragen stehen zur Verfügung </a:t>
            </a:r>
          </a:p>
          <a:p>
            <a:pPr>
              <a:lnSpc>
                <a:spcPct val="100000"/>
              </a:lnSpc>
            </a:pPr>
            <a:r>
              <a:rPr lang="de-DE" dirty="0"/>
              <a:t>In den Seminaren folgende Teilleistung in Psychologie möglich: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Hausarbeit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Wissenstest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Projektarbeit</a:t>
            </a:r>
          </a:p>
          <a:p>
            <a:pPr marL="1079500" lvl="1" indent="-571500">
              <a:buFont typeface="Courier New" panose="02070309020205020404" pitchFamily="49" charset="0"/>
              <a:buChar char="o"/>
            </a:pPr>
            <a:r>
              <a:rPr lang="de-DE" dirty="0"/>
              <a:t>Welche Leistung erbracht werden muss, bespricht der Dozent/die Dozentin in der ersten Sitzung.</a:t>
            </a:r>
          </a:p>
        </p:txBody>
      </p:sp>
    </p:spTree>
    <p:extLst>
      <p:ext uri="{BB962C8B-B14F-4D97-AF65-F5344CB8AC3E}">
        <p14:creationId xmlns:p14="http://schemas.microsoft.com/office/powerpoint/2010/main" val="346593990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Portfolioprüfung</a:t>
            </a:r>
          </a:p>
        </p:txBody>
      </p:sp>
      <p:sp>
        <p:nvSpPr>
          <p:cNvPr id="7" name="Inhaltsplatzhalter 3"/>
          <p:cNvSpPr txBox="1">
            <a:spLocks/>
          </p:cNvSpPr>
          <p:nvPr/>
        </p:nvSpPr>
        <p:spPr>
          <a:xfrm>
            <a:off x="954088" y="2941317"/>
            <a:ext cx="14842172" cy="4924425"/>
          </a:xfrm>
          <a:prstGeom prst="rect">
            <a:avLst/>
          </a:prstGeom>
        </p:spPr>
        <p:txBody>
          <a:bodyPr/>
          <a:lstStyle>
            <a:lvl1pPr marL="266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0" indent="0" hangingPunct="1">
              <a:lnSpc>
                <a:spcPct val="150000"/>
              </a:lnSpc>
              <a:buClr>
                <a:srgbClr val="FF0000"/>
              </a:buClr>
              <a:buNone/>
              <a:defRPr/>
            </a:pPr>
            <a:r>
              <a:rPr lang="de-DE" altLang="de-DE" sz="3000" b="1" dirty="0">
                <a:solidFill>
                  <a:schemeClr val="tx1"/>
                </a:solidFill>
              </a:rPr>
              <a:t>MA Lehramt an Grundschulen</a:t>
            </a:r>
          </a:p>
          <a:p>
            <a:pPr hangingPunct="1">
              <a:lnSpc>
                <a:spcPct val="150000"/>
              </a:lnSpc>
              <a:buClr>
                <a:srgbClr val="FF0000"/>
              </a:buClr>
              <a:defRPr/>
            </a:pPr>
            <a:endParaRPr lang="de-DE" altLang="de-DE" sz="3000" dirty="0">
              <a:solidFill>
                <a:schemeClr val="tx1"/>
              </a:solidFill>
            </a:endParaRPr>
          </a:p>
          <a:p>
            <a:pPr marL="0" indent="0" hangingPunct="1">
              <a:lnSpc>
                <a:spcPct val="150000"/>
              </a:lnSpc>
              <a:buClr>
                <a:srgbClr val="FF0000"/>
              </a:buClr>
              <a:buFontTx/>
              <a:buNone/>
              <a:defRPr/>
            </a:pPr>
            <a:r>
              <a:rPr lang="de-DE" altLang="de-DE" sz="3000" dirty="0">
                <a:solidFill>
                  <a:schemeClr val="tx1"/>
                </a:solidFill>
              </a:rPr>
              <a:t>	12 ECTS = 4 + 4 (Seminar EW + Seminar </a:t>
            </a:r>
            <a:r>
              <a:rPr lang="de-DE" altLang="de-DE" sz="3000" dirty="0" err="1">
                <a:solidFill>
                  <a:schemeClr val="tx1"/>
                </a:solidFill>
              </a:rPr>
              <a:t>Psy</a:t>
            </a:r>
            <a:r>
              <a:rPr lang="de-DE" altLang="de-DE" sz="3000" dirty="0">
                <a:solidFill>
                  <a:schemeClr val="tx1"/>
                </a:solidFill>
              </a:rPr>
              <a:t>) + 2 (Vorlesung) </a:t>
            </a:r>
            <a:br>
              <a:rPr lang="de-DE" altLang="de-DE" sz="3000" dirty="0">
                <a:solidFill>
                  <a:schemeClr val="tx1"/>
                </a:solidFill>
              </a:rPr>
            </a:br>
            <a:r>
              <a:rPr lang="de-DE" altLang="de-DE" sz="3000" dirty="0">
                <a:solidFill>
                  <a:schemeClr val="tx1"/>
                </a:solidFill>
              </a:rPr>
              <a:t>		+ 2 (Prüfungsvorbereitung)</a:t>
            </a:r>
          </a:p>
          <a:p>
            <a:pPr marL="0" indent="0" hangingPunct="1">
              <a:lnSpc>
                <a:spcPct val="150000"/>
              </a:lnSpc>
              <a:buClr>
                <a:srgbClr val="FF0000"/>
              </a:buClr>
              <a:buNone/>
              <a:defRPr/>
            </a:pPr>
            <a:r>
              <a:rPr lang="de-DE" altLang="de-DE" sz="3000" b="1" dirty="0">
                <a:solidFill>
                  <a:schemeClr val="tx1"/>
                </a:solidFill>
              </a:rPr>
              <a:t>MA Lehramt Sekundarstufe I:</a:t>
            </a:r>
          </a:p>
          <a:p>
            <a:pPr marL="0" indent="0" hangingPunct="1">
              <a:lnSpc>
                <a:spcPct val="150000"/>
              </a:lnSpc>
              <a:buClr>
                <a:srgbClr val="FF0000"/>
              </a:buClr>
              <a:buNone/>
              <a:defRPr/>
            </a:pPr>
            <a:br>
              <a:rPr lang="de-DE" altLang="de-DE" sz="3000" b="1" dirty="0">
                <a:solidFill>
                  <a:schemeClr val="tx1"/>
                </a:solidFill>
              </a:rPr>
            </a:br>
            <a:r>
              <a:rPr lang="de-DE" altLang="de-DE" sz="3000" b="1" dirty="0">
                <a:solidFill>
                  <a:schemeClr val="tx1"/>
                </a:solidFill>
              </a:rPr>
              <a:t>	</a:t>
            </a:r>
            <a:r>
              <a:rPr lang="de-DE" altLang="de-DE" sz="3000" dirty="0">
                <a:solidFill>
                  <a:schemeClr val="tx1"/>
                </a:solidFill>
              </a:rPr>
              <a:t>6 ECTS = 4 (Seminar) + 1 (Vorlesung) + 1 (Prüfungsvorbereitung)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725821"/>
              </p:ext>
            </p:extLst>
          </p:nvPr>
        </p:nvGraphicFramePr>
        <p:xfrm>
          <a:off x="823683" y="3571557"/>
          <a:ext cx="14485850" cy="24686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42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1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21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393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/>
                        <a:t>Schriftliche Ausarbeitung der Aufgaben aus der Vorlesung und dem Seminar zur Erziehungswissenschaft</a:t>
                      </a:r>
                    </a:p>
                  </a:txBody>
                  <a:tcPr marL="91446" marR="91446"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/>
                        <a:t>Wissenstest </a:t>
                      </a:r>
                    </a:p>
                    <a:p>
                      <a:pPr algn="ctr"/>
                      <a:r>
                        <a:rPr lang="de-DE" sz="3000" b="0" dirty="0"/>
                        <a:t>VL Psychologie</a:t>
                      </a:r>
                    </a:p>
                  </a:txBody>
                  <a:tcPr marL="91446" marR="91446"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/>
                        <a:t>Wissenstest oder Hausarbeit/Projekt-arbeit zum Seminar Psychologie</a:t>
                      </a:r>
                    </a:p>
                  </a:txBody>
                  <a:tcPr marL="91446" marR="91446" marT="45658" marB="4565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32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/>
                        <a:t>50 Punkte</a:t>
                      </a:r>
                    </a:p>
                  </a:txBody>
                  <a:tcPr marL="91446" marR="91446"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/>
                        <a:t>20 Punkte</a:t>
                      </a:r>
                    </a:p>
                  </a:txBody>
                  <a:tcPr marL="91446" marR="91446" marT="45658" marB="456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/>
                        <a:t>30 Punkte</a:t>
                      </a:r>
                    </a:p>
                  </a:txBody>
                  <a:tcPr marL="91446" marR="91446" marT="45658" marB="4565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526408"/>
              </p:ext>
            </p:extLst>
          </p:nvPr>
        </p:nvGraphicFramePr>
        <p:xfrm>
          <a:off x="1188720" y="8878249"/>
          <a:ext cx="14058900" cy="15543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29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/>
                        <a:t>Wissenstest </a:t>
                      </a:r>
                    </a:p>
                    <a:p>
                      <a:pPr algn="ctr"/>
                      <a:r>
                        <a:rPr lang="de-DE" sz="3000" b="0" dirty="0"/>
                        <a:t>VL Psychologie</a:t>
                      </a:r>
                    </a:p>
                  </a:txBody>
                  <a:tcPr marL="91446" marR="9144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0" dirty="0"/>
                        <a:t>Wissenstest, Hausarbeit oder Projektarbeit zum Seminar Psychologie</a:t>
                      </a:r>
                    </a:p>
                  </a:txBody>
                  <a:tcPr marL="91446" marR="914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3000" dirty="0"/>
                        <a:t>40</a:t>
                      </a:r>
                      <a:r>
                        <a:rPr lang="de-DE" sz="3000" baseline="0" dirty="0"/>
                        <a:t> </a:t>
                      </a:r>
                      <a:r>
                        <a:rPr lang="de-DE" sz="3000" dirty="0"/>
                        <a:t>Punkte</a:t>
                      </a:r>
                    </a:p>
                  </a:txBody>
                  <a:tcPr marL="91446" marR="91446" marT="45670" marB="4567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dirty="0"/>
                        <a:t>60 Punkte</a:t>
                      </a:r>
                    </a:p>
                  </a:txBody>
                  <a:tcPr marL="91446" marR="91446" marT="45670" marB="4567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731786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Titeltext"/>
          <p:cNvSpPr txBox="1"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dirty="0">
                <a:solidFill>
                  <a:srgbClr val="C00000"/>
                </a:solidFill>
              </a:rPr>
              <a:t>Wie wir Sie kontaktieren</a:t>
            </a:r>
            <a:endParaRPr dirty="0">
              <a:solidFill>
                <a:srgbClr val="C00000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BCBAA0F-05BD-40F2-AB30-5B83E08AD51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522099" y="4190841"/>
            <a:ext cx="6827190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Email an: </a:t>
            </a:r>
          </a:p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…@stud.ph-weingarten.de</a:t>
            </a:r>
            <a:endParaRPr kumimoji="0" lang="de-DE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522822" y="8853011"/>
            <a:ext cx="9393597" cy="21339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und/oder:</a:t>
            </a:r>
          </a:p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de-DE" dirty="0"/>
          </a:p>
          <a:p>
            <a:pPr marL="0" marR="0" indent="0" algn="ctr" defTabSz="7747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dirty="0"/>
              <a:t>im Rahmen von Lehrveranstaltungen</a:t>
            </a:r>
            <a:endParaRPr kumimoji="0" lang="de-DE" sz="4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30006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Vielen Dank für Ihre Aufmerksamkeit!"/>
          <p:cNvSpPr txBox="1">
            <a:spLocks noGrp="1"/>
          </p:cNvSpPr>
          <p:nvPr>
            <p:ph type="body" sz="quarter" idx="13"/>
          </p:nvPr>
        </p:nvSpPr>
        <p:spPr>
          <a:xfrm>
            <a:off x="1384300" y="3712654"/>
            <a:ext cx="6743700" cy="7775575"/>
          </a:xfrm>
        </p:spPr>
        <p:txBody>
          <a:bodyPr/>
          <a:lstStyle/>
          <a:p>
            <a:r>
              <a:rPr lang="de-DE" sz="8800" dirty="0"/>
              <a:t>Vielen Dank für Ihre Aufmerk-</a:t>
            </a:r>
            <a:r>
              <a:rPr lang="de-DE" sz="8800" dirty="0" err="1"/>
              <a:t>samkeit</a:t>
            </a:r>
            <a:r>
              <a:rPr lang="de-DE" sz="8800" dirty="0"/>
              <a:t>!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50" y="3438017"/>
            <a:ext cx="6438900" cy="832485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D37F550-D391-404F-8D29-696135A0C7C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B9231BB-1EA4-4602-A2F5-E4855BC03DF4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4EB783-3D82-47F3-92C9-342A70469DF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234FCA-01FA-43BB-AB39-1CC19E3B92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14</a:t>
            </a:fld>
            <a:endParaRPr lang="de-DE"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838200"/>
            <a:ext cx="14109700" cy="1333500"/>
          </a:xfrm>
          <a:prstGeom prst="rect">
            <a:avLst/>
          </a:prstGeom>
        </p:spPr>
        <p:txBody>
          <a:bodyPr/>
          <a:lstStyle/>
          <a:p>
            <a:r>
              <a:rPr lang="de-DE" sz="4800" dirty="0"/>
              <a:t>Gliederung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F9F7555-6E69-4E37-ADA7-89A1F7160483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39F5D5F-9531-48F9-870A-58BA73F14AE2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735C918-24B4-4250-9330-F101E3BCC20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79C4C2-E49B-47B5-AE1D-10700F2549D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Textebene 1…">
            <a:extLst>
              <a:ext uri="{FF2B5EF4-FFF2-40B4-BE49-F238E27FC236}">
                <a16:creationId xmlns:a16="http://schemas.microsoft.com/office/drawing/2014/main" id="{7CC7998D-677A-40D4-8251-91B0863D1F70}"/>
              </a:ext>
            </a:extLst>
          </p:cNvPr>
          <p:cNvSpPr txBox="1">
            <a:spLocks/>
          </p:cNvSpPr>
          <p:nvPr/>
        </p:nvSpPr>
        <p:spPr>
          <a:xfrm>
            <a:off x="1447800" y="3077368"/>
            <a:ext cx="13735050" cy="883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Das Fach Pädagogische Psychologie</a:t>
            </a:r>
          </a:p>
          <a:p>
            <a:pPr marL="1282700" lvl="1" indent="-571500" hangingPunct="1">
              <a:lnSpc>
                <a:spcPct val="2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DE" sz="2500" dirty="0">
                <a:solidFill>
                  <a:schemeClr val="tx1"/>
                </a:solidFill>
              </a:rPr>
              <a:t>Prof. Dr. Grassinger, </a:t>
            </a:r>
            <a:r>
              <a:rPr lang="de-DE" sz="2500" dirty="0" err="1">
                <a:solidFill>
                  <a:schemeClr val="tx1"/>
                </a:solidFill>
              </a:rPr>
              <a:t>Prof.‘in</a:t>
            </a:r>
            <a:r>
              <a:rPr lang="de-DE" sz="2500" dirty="0">
                <a:solidFill>
                  <a:schemeClr val="tx1"/>
                </a:solidFill>
              </a:rPr>
              <a:t> Dr. Bieg, </a:t>
            </a:r>
            <a:r>
              <a:rPr lang="de-DE" sz="2500" dirty="0" err="1">
                <a:solidFill>
                  <a:schemeClr val="tx1"/>
                </a:solidFill>
              </a:rPr>
              <a:t>Jun.Prof‘in</a:t>
            </a:r>
            <a:r>
              <a:rPr lang="de-DE" sz="2500" dirty="0">
                <a:solidFill>
                  <a:schemeClr val="tx1"/>
                </a:solidFill>
              </a:rPr>
              <a:t> Dr. Lukas, Dr. Landberg, Dr. Götz,</a:t>
            </a:r>
          </a:p>
          <a:p>
            <a:pPr lvl="1" indent="0" hangingPunct="1">
              <a:lnSpc>
                <a:spcPct val="200000"/>
              </a:lnSpc>
              <a:spcBef>
                <a:spcPts val="1200"/>
              </a:spcBef>
              <a:buNone/>
            </a:pPr>
            <a:r>
              <a:rPr lang="de-DE" sz="2500" dirty="0">
                <a:solidFill>
                  <a:schemeClr val="tx1"/>
                </a:solidFill>
              </a:rPr>
              <a:t>	     Dr. Konrad</a:t>
            </a:r>
          </a:p>
          <a:p>
            <a:pPr marL="1282700" lvl="1" indent="-571500" hangingPunct="1">
              <a:lnSpc>
                <a:spcPct val="2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DE" sz="2500" dirty="0">
                <a:solidFill>
                  <a:schemeClr val="tx1"/>
                </a:solidFill>
              </a:rPr>
              <a:t>Studienfachberatung: GS: Prof. Grassinger, Sekundarstufe: </a:t>
            </a:r>
            <a:r>
              <a:rPr lang="de-DE" sz="2500" dirty="0" err="1">
                <a:solidFill>
                  <a:schemeClr val="tx1"/>
                </a:solidFill>
              </a:rPr>
              <a:t>Jun.Prof‘in</a:t>
            </a:r>
            <a:r>
              <a:rPr lang="de-DE" sz="2500" dirty="0">
                <a:solidFill>
                  <a:schemeClr val="tx1"/>
                </a:solidFill>
              </a:rPr>
              <a:t> Lukas</a:t>
            </a:r>
          </a:p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Worum geht es im Fach?</a:t>
            </a:r>
          </a:p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Was passiert im ersten und im zweiten Semester? Informationen zum Modul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Titeltext"/>
          <p:cNvSpPr txBox="1">
            <a:spLocks noGrp="1"/>
          </p:cNvSpPr>
          <p:nvPr>
            <p:ph type="body" idx="13"/>
          </p:nvPr>
        </p:nvSpPr>
        <p:spPr>
          <a:xfrm>
            <a:off x="1447800" y="838200"/>
            <a:ext cx="14109700" cy="1333500"/>
          </a:xfrm>
          <a:prstGeom prst="rect">
            <a:avLst/>
          </a:prstGeom>
        </p:spPr>
        <p:txBody>
          <a:bodyPr/>
          <a:lstStyle/>
          <a:p>
            <a:r>
              <a:rPr lang="de-DE" sz="4800" dirty="0"/>
              <a:t>Gliederung</a:t>
            </a:r>
            <a:r>
              <a:rPr lang="de-DE" dirty="0"/>
              <a:t> </a:t>
            </a:r>
            <a:endParaRPr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6FABD3D-F756-4F0D-851C-79E321EA3F3A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BB165C7-82EF-4681-8F87-E0956A1060A6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29A7F2C-2914-437A-88B3-189143EBED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A94B90-04D7-4630-BDF4-7082F775D15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9" name="Textebene 1…">
            <a:extLst>
              <a:ext uri="{FF2B5EF4-FFF2-40B4-BE49-F238E27FC236}">
                <a16:creationId xmlns:a16="http://schemas.microsoft.com/office/drawing/2014/main" id="{3A2C3480-9659-4242-B7CC-780B62654321}"/>
              </a:ext>
            </a:extLst>
          </p:cNvPr>
          <p:cNvSpPr txBox="1">
            <a:spLocks/>
          </p:cNvSpPr>
          <p:nvPr/>
        </p:nvSpPr>
        <p:spPr>
          <a:xfrm>
            <a:off x="1447800" y="3077368"/>
            <a:ext cx="13735050" cy="8834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marL="0" marR="0" indent="0" algn="l" defTabSz="774700" latinLnBrk="0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5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1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2pPr>
            <a:lvl3pPr marL="1155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3pPr>
            <a:lvl4pPr marL="1600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4pPr>
            <a:lvl5pPr marL="2044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Helvetica Neue"/>
              </a:defRPr>
            </a:lvl5pPr>
            <a:lvl6pPr marL="2489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2933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33782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3822700" marR="0" indent="-266700" algn="l" defTabSz="774700" latinLnBrk="0">
              <a:lnSpc>
                <a:spcPct val="100000"/>
              </a:lnSpc>
              <a:spcBef>
                <a:spcPts val="6400"/>
              </a:spcBef>
              <a:spcAft>
                <a:spcPts val="0"/>
              </a:spcAft>
              <a:buClrTx/>
              <a:buSzPct val="100000"/>
              <a:buFontTx/>
              <a:buChar char="•"/>
              <a:tabLst/>
              <a:defRPr sz="2600" b="0" i="0" u="none" strike="noStrike" cap="none" spc="0" baseline="0">
                <a:ln>
                  <a:noFill/>
                </a:ln>
                <a:solidFill>
                  <a:srgbClr val="747474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571500" indent="-571500" hangingPunct="1">
              <a:buFont typeface="Courier New" panose="02070309020205020404" pitchFamily="49" charset="0"/>
              <a:buChar char="o"/>
            </a:pPr>
            <a:r>
              <a:rPr lang="de-DE" sz="4400" dirty="0">
                <a:solidFill>
                  <a:schemeClr val="tx1"/>
                </a:solidFill>
              </a:rPr>
              <a:t>Hinweise zum Studium der Psychologie</a:t>
            </a:r>
          </a:p>
          <a:p>
            <a:pPr marL="1282700" lvl="1" indent="-571500" hangingPunct="1">
              <a:lnSpc>
                <a:spcPct val="2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DE" sz="2500" dirty="0">
                <a:solidFill>
                  <a:schemeClr val="tx1"/>
                </a:solidFill>
              </a:rPr>
              <a:t>Psychologie ist eine empirische Wissenschaft –informieren Sie sich in aktuellen Fachzeitschriften der Psychologie über aktuelle Artikel und Studien</a:t>
            </a:r>
          </a:p>
          <a:p>
            <a:pPr marL="1282700" lvl="1" indent="-571500" hangingPunct="1">
              <a:lnSpc>
                <a:spcPct val="2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DE" sz="2500" dirty="0">
                <a:solidFill>
                  <a:schemeClr val="tx1"/>
                </a:solidFill>
              </a:rPr>
              <a:t>Erweitern und ergänzen Sie die Inhalte der Vorlesung bzw. aus den Seminaren mit der jeweils angegebenen Fachliteratur.</a:t>
            </a:r>
          </a:p>
          <a:p>
            <a:pPr marL="1282700" lvl="1" indent="-571500" hangingPunct="1">
              <a:lnSpc>
                <a:spcPct val="2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DE" sz="2500" dirty="0">
                <a:solidFill>
                  <a:schemeClr val="tx1"/>
                </a:solidFill>
              </a:rPr>
              <a:t>Besuchen Sie das psychologische Forschungskolloquium: Beiträge zu Studien aus der PH Weingarten, aber auch externe Wissenschaftler, die über ihre schulbezogenen Forschungen sprechen</a:t>
            </a:r>
          </a:p>
          <a:p>
            <a:pPr marL="2171700" lvl="3" indent="-571500" hangingPunct="1">
              <a:lnSpc>
                <a:spcPct val="2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de-DE" sz="2500" dirty="0">
                <a:solidFill>
                  <a:schemeClr val="tx1"/>
                </a:solidFill>
              </a:rPr>
              <a:t>Alle Punkte sind hilfreich für Masterarbeiten vor allem in der Psychologie </a:t>
            </a:r>
          </a:p>
        </p:txBody>
      </p:sp>
    </p:spTree>
    <p:extLst>
      <p:ext uri="{BB962C8B-B14F-4D97-AF65-F5344CB8AC3E}">
        <p14:creationId xmlns:p14="http://schemas.microsoft.com/office/powerpoint/2010/main" val="320502702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447800" y="1147953"/>
            <a:ext cx="14109700" cy="2510282"/>
          </a:xfrm>
        </p:spPr>
        <p:txBody>
          <a:bodyPr/>
          <a:lstStyle/>
          <a:p>
            <a:r>
              <a:rPr lang="de-DE" dirty="0"/>
              <a:t>Worum geht es im Fach Psychologie? </a:t>
            </a:r>
          </a:p>
          <a:p>
            <a:r>
              <a:rPr lang="de-DE" dirty="0"/>
              <a:t>Was sind die Lehrinhalte im Masterstudium?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E9A098-182F-4B46-A259-D4F44F2F455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0076740-7437-4907-BF21-CF21B52B250A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005F61-5B06-4FE5-BA76-AE99920AACF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10477A-C5C7-4C50-952B-F89CC713A8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9638763A-36F4-4304-AE21-9F6247C0C13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47800" y="3902455"/>
            <a:ext cx="14109700" cy="7954391"/>
          </a:xfrm>
        </p:spPr>
        <p:txBody>
          <a:bodyPr>
            <a:normAutofit fontScale="40000" lnSpcReduction="20000"/>
          </a:bodyPr>
          <a:lstStyle/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de-DE" dirty="0"/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8600" dirty="0"/>
              <a:t>Grundlagen der Beratung, Intervention und Prävention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8600" dirty="0"/>
              <a:t>Einfluss elterlichen Verhaltens auf die kindliche affektive, motivationale und verhaltensbezogene (</a:t>
            </a:r>
            <a:r>
              <a:rPr lang="de-DE" sz="8600" dirty="0" err="1"/>
              <a:t>dys</a:t>
            </a:r>
            <a:r>
              <a:rPr lang="de-DE" sz="8600" dirty="0"/>
              <a:t>)funktionale Entwicklung 	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8600" dirty="0"/>
              <a:t>Einfluss digitaler Medien auf die kindliche affektive, motivationale und verhaltensbezogene (</a:t>
            </a:r>
            <a:r>
              <a:rPr lang="de-DE" sz="8600" dirty="0" err="1"/>
              <a:t>dys</a:t>
            </a:r>
            <a:r>
              <a:rPr lang="de-DE" sz="8600" dirty="0"/>
              <a:t>)funktionale Entwicklung 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8600" dirty="0"/>
              <a:t>Klinisch psychologische Grundlagen und therapeutische Ansätze 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8600" dirty="0"/>
              <a:t>Ausgewählte psychische Störungen im Kontext der Schule 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sz="8600" dirty="0"/>
              <a:t>Ausgewählte aktuelle empirische Arbeiten zu psychologischen Fragestellungen </a:t>
            </a:r>
            <a:endParaRPr lang="de-DE" dirty="0"/>
          </a:p>
          <a:p>
            <a:pPr marL="571500" indent="-571500">
              <a:buFont typeface="Courier New" panose="02070309020205020404" pitchFamily="49" charset="0"/>
              <a:buChar char="o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4055452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447799" y="1136650"/>
            <a:ext cx="14109700" cy="1765300"/>
          </a:xfrm>
        </p:spPr>
        <p:txBody>
          <a:bodyPr/>
          <a:lstStyle/>
          <a:p>
            <a:r>
              <a:rPr lang="de-DE" dirty="0"/>
              <a:t>Was passiert im ersten &amp; </a:t>
            </a:r>
          </a:p>
          <a:p>
            <a:r>
              <a:rPr lang="de-DE" dirty="0"/>
              <a:t>zweiten Semester in Psychologie LA GS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432539"/>
              </p:ext>
            </p:extLst>
          </p:nvPr>
        </p:nvGraphicFramePr>
        <p:xfrm>
          <a:off x="1365250" y="7487636"/>
          <a:ext cx="13525500" cy="441677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62892">
                  <a:extLst>
                    <a:ext uri="{9D8B030D-6E8A-4147-A177-3AD203B41FA5}">
                      <a16:colId xmlns:a16="http://schemas.microsoft.com/office/drawing/2014/main" val="1404930890"/>
                    </a:ext>
                  </a:extLst>
                </a:gridCol>
                <a:gridCol w="10162309">
                  <a:extLst>
                    <a:ext uri="{9D8B030D-6E8A-4147-A177-3AD203B41FA5}">
                      <a16:colId xmlns:a16="http://schemas.microsoft.com/office/drawing/2014/main" val="3935491123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2800574827"/>
                    </a:ext>
                  </a:extLst>
                </a:gridCol>
              </a:tblGrid>
              <a:tr h="608189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Vorlesung Professionalisierung und individuelle Förderung (14 tägig)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0" baseline="0" dirty="0"/>
                        <a:t>1 ECTS</a:t>
                      </a:r>
                      <a:endParaRPr lang="de-DE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973417"/>
                  </a:ext>
                </a:extLst>
              </a:tr>
              <a:tr h="608189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Pädagogisch Psychologische Präventions- und Interventionsmaßnahmen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0" dirty="0"/>
                        <a:t>5 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92448"/>
                  </a:ext>
                </a:extLst>
              </a:tr>
              <a:tr h="608189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Professionalisierung im Lehrberuf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0" dirty="0"/>
                        <a:t>5 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66355"/>
                  </a:ext>
                </a:extLst>
              </a:tr>
              <a:tr h="608189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Individuelle Lernbegleitung und Coaching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0" dirty="0"/>
                        <a:t>5 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276522"/>
                  </a:ext>
                </a:extLst>
              </a:tr>
              <a:tr h="608189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747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3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Erkennen von und Förderung bei Lern- und Leistungsproblemen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0" dirty="0"/>
                        <a:t>5 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037006"/>
                  </a:ext>
                </a:extLst>
              </a:tr>
            </a:tbl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C74B29-11C3-4A9E-94E1-DF5602F22B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C47BEC-77D2-404E-991D-D83C924F139D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7BEF2C-F846-412E-8F53-3ABDE92392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0254CC-E414-4E22-85A9-8E24A796B7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12" name="Textebene 1…">
            <a:extLst>
              <a:ext uri="{FF2B5EF4-FFF2-40B4-BE49-F238E27FC236}">
                <a16:creationId xmlns:a16="http://schemas.microsoft.com/office/drawing/2014/main" id="{54D11210-1272-48A6-A2E1-360573A5A69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365250" y="3308775"/>
            <a:ext cx="13735050" cy="441677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Prüfungsordnung/ Modulhandbuch Modulstufe GS MA EW/</a:t>
            </a:r>
            <a:r>
              <a:rPr lang="de-DE" dirty="0" err="1"/>
              <a:t>PäPsy</a:t>
            </a:r>
            <a:r>
              <a:rPr lang="de-DE" dirty="0"/>
              <a:t> 2: Professionalisierung und individuelle Förderung; Bildungsinnovation und Schulentwicklung </a:t>
            </a:r>
          </a:p>
          <a:p>
            <a:pPr marL="1079500" lvl="1" indent="-571500">
              <a:buFont typeface="Courier New" panose="02070309020205020404" pitchFamily="49" charset="0"/>
              <a:buChar char="o"/>
            </a:pPr>
            <a:r>
              <a:rPr lang="de-DE" dirty="0"/>
              <a:t>Insgesamt 12 ECTS: EW + PäPsy2, 6 SWS, Pflichtmodul	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Veranstaltungen in diesem Semester</a:t>
            </a:r>
          </a:p>
        </p:txBody>
      </p:sp>
    </p:spTree>
    <p:extLst>
      <p:ext uri="{BB962C8B-B14F-4D97-AF65-F5344CB8AC3E}">
        <p14:creationId xmlns:p14="http://schemas.microsoft.com/office/powerpoint/2010/main" val="315461582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>
          <a:xfrm>
            <a:off x="1447799" y="1136650"/>
            <a:ext cx="14109700" cy="1765300"/>
          </a:xfrm>
        </p:spPr>
        <p:txBody>
          <a:bodyPr/>
          <a:lstStyle/>
          <a:p>
            <a:r>
              <a:rPr lang="de-DE" dirty="0"/>
              <a:t>Was passiert im dritten &amp; </a:t>
            </a:r>
          </a:p>
          <a:p>
            <a:r>
              <a:rPr lang="de-DE" dirty="0"/>
              <a:t>vierten Semester in Psychologie LA Sekundarstufe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/>
          </p:nvPr>
        </p:nvGraphicFramePr>
        <p:xfrm>
          <a:off x="1365250" y="7487636"/>
          <a:ext cx="13525500" cy="441677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62892">
                  <a:extLst>
                    <a:ext uri="{9D8B030D-6E8A-4147-A177-3AD203B41FA5}">
                      <a16:colId xmlns:a16="http://schemas.microsoft.com/office/drawing/2014/main" val="1404930890"/>
                    </a:ext>
                  </a:extLst>
                </a:gridCol>
                <a:gridCol w="10162309">
                  <a:extLst>
                    <a:ext uri="{9D8B030D-6E8A-4147-A177-3AD203B41FA5}">
                      <a16:colId xmlns:a16="http://schemas.microsoft.com/office/drawing/2014/main" val="3935491123"/>
                    </a:ext>
                  </a:extLst>
                </a:gridCol>
                <a:gridCol w="2400299">
                  <a:extLst>
                    <a:ext uri="{9D8B030D-6E8A-4147-A177-3AD203B41FA5}">
                      <a16:colId xmlns:a16="http://schemas.microsoft.com/office/drawing/2014/main" val="2800574827"/>
                    </a:ext>
                  </a:extLst>
                </a:gridCol>
              </a:tblGrid>
              <a:tr h="608189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Vorlesung Professionalisierung und individuelle Förderung (14 tägig)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0" baseline="0" dirty="0"/>
                        <a:t>1 ECTS</a:t>
                      </a:r>
                      <a:endParaRPr lang="de-DE" sz="32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973417"/>
                  </a:ext>
                </a:extLst>
              </a:tr>
              <a:tr h="608189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Pädagogisch Psychologische Präventions- und Interventionsmaßnahmen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0" dirty="0"/>
                        <a:t>5 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2192448"/>
                  </a:ext>
                </a:extLst>
              </a:tr>
              <a:tr h="608189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Professionalisierung im Lehrberuf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0" dirty="0"/>
                        <a:t>5 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66355"/>
                  </a:ext>
                </a:extLst>
              </a:tr>
              <a:tr h="608189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>
                          <a:solidFill>
                            <a:schemeClr val="accent5"/>
                          </a:solidFill>
                        </a:rPr>
                        <a:t>Individuelle Lernbegleitung und Coaching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0" dirty="0"/>
                        <a:t>5 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276522"/>
                  </a:ext>
                </a:extLst>
              </a:tr>
              <a:tr h="608189">
                <a:tc>
                  <a:txBody>
                    <a:bodyPr/>
                    <a:lstStyle/>
                    <a:p>
                      <a:pPr algn="l"/>
                      <a:r>
                        <a:rPr lang="de-DE" sz="3200" b="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7747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3200" b="0" i="0" u="none" strike="noStrike" cap="none" spc="0" baseline="0" dirty="0">
                          <a:ln>
                            <a:noFill/>
                          </a:ln>
                          <a:solidFill>
                            <a:schemeClr val="accent5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Helvetica Neue"/>
                        </a:rPr>
                        <a:t>Erkennen von und Förderung bei Lern- und Leistungsproblemen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200" b="0" dirty="0"/>
                        <a:t>5 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0037006"/>
                  </a:ext>
                </a:extLst>
              </a:tr>
            </a:tbl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C74B29-11C3-4A9E-94E1-DF5602F22B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0C47BEC-77D2-404E-991D-D83C924F139D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7BEF2C-F846-412E-8F53-3ABDE923921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0254CC-E414-4E22-85A9-8E24A796B7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2" name="Textebene 1…">
            <a:extLst>
              <a:ext uri="{FF2B5EF4-FFF2-40B4-BE49-F238E27FC236}">
                <a16:creationId xmlns:a16="http://schemas.microsoft.com/office/drawing/2014/main" id="{54D11210-1272-48A6-A2E1-360573A5A691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365250" y="3308775"/>
            <a:ext cx="13735050" cy="441677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Prüfungsordnung/ Modulhandbuch Modulstufe Sek MA </a:t>
            </a:r>
            <a:r>
              <a:rPr lang="de-DE" dirty="0" err="1"/>
              <a:t>PäPsy</a:t>
            </a:r>
            <a:r>
              <a:rPr lang="de-DE" dirty="0"/>
              <a:t> 2: Professionalisierung und individuelle Förderung </a:t>
            </a:r>
          </a:p>
          <a:p>
            <a:pPr marL="1079500" lvl="1" indent="-571500">
              <a:buFont typeface="Courier New" panose="02070309020205020404" pitchFamily="49" charset="0"/>
              <a:buChar char="o"/>
            </a:pPr>
            <a:r>
              <a:rPr lang="de-DE" dirty="0"/>
              <a:t>Insgesamt 6 ECTS: Sek MA </a:t>
            </a:r>
            <a:r>
              <a:rPr lang="de-DE" dirty="0" err="1"/>
              <a:t>PäPsy</a:t>
            </a:r>
            <a:r>
              <a:rPr lang="de-DE" dirty="0"/>
              <a:t> 2, 3 SWS, Pflichtmodul	</a:t>
            </a:r>
          </a:p>
          <a:p>
            <a:pPr marL="571500" indent="-571500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de-DE" dirty="0"/>
              <a:t>Veranstaltungen in diesem Semester</a:t>
            </a:r>
          </a:p>
        </p:txBody>
      </p:sp>
    </p:spTree>
    <p:extLst>
      <p:ext uri="{BB962C8B-B14F-4D97-AF65-F5344CB8AC3E}">
        <p14:creationId xmlns:p14="http://schemas.microsoft.com/office/powerpoint/2010/main" val="33563723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Psychologie im MA Lehramtsstudium - Grundschule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1" y="2934929"/>
            <a:ext cx="15213535" cy="9247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hteck 4"/>
          <p:cNvSpPr/>
          <p:nvPr/>
        </p:nvSpPr>
        <p:spPr bwMode="auto">
          <a:xfrm>
            <a:off x="1591649" y="6639745"/>
            <a:ext cx="11938084" cy="619572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sz="3000" b="1" i="0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Psychologie</a:t>
            </a:r>
          </a:p>
          <a:p>
            <a:pPr marR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de-DE" sz="3000" b="1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de-DE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Vorlesung Professionalisierung und individuelle Förderung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Montags 14-tägig 11:30 – 13:00 Uhr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3000" b="1" dirty="0">
                <a:latin typeface="Arial" panose="020B0604020202020204" pitchFamily="34" charset="0"/>
                <a:cs typeface="Arial" panose="020B0604020202020204" pitchFamily="34" charset="0"/>
              </a:rPr>
              <a:t>Seminar</a:t>
            </a:r>
          </a:p>
          <a:p>
            <a:pPr marL="811213" lvl="1" indent="-354013" algn="l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Verschiedene</a:t>
            </a:r>
            <a:r>
              <a:rPr kumimoji="0" lang="de-DE" sz="30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Angebote</a:t>
            </a: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de-DE" sz="3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marR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de-DE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Forschungskolloquium </a:t>
            </a:r>
          </a:p>
          <a:p>
            <a:pPr marL="811213" lvl="1" indent="-285750" algn="l" defTabSz="914400" eaLnBrk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Mittwochs 13:15 Uhr (optional)</a:t>
            </a:r>
            <a:endParaRPr kumimoji="0" lang="de-DE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Gerade Verbindung mit Pfeil 5"/>
          <p:cNvCxnSpPr>
            <a:stCxn id="5" idx="0"/>
          </p:cNvCxnSpPr>
          <p:nvPr/>
        </p:nvCxnSpPr>
        <p:spPr bwMode="auto">
          <a:xfrm flipV="1">
            <a:off x="7560691" y="5063067"/>
            <a:ext cx="3064891" cy="157667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2F342EE-F0A6-4776-B038-C2BFCC3A8ED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83F0678-A20E-4B89-93A3-9927CE3C07AA}" type="datetime1">
              <a:rPr lang="de-DE" smtClean="0"/>
              <a:t>22.07.2021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2F2326A4-6E93-4C69-A93D-0B5400A1B5D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Prof.Dr. Sonja Bieg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CEEC650E-22D6-4914-8CAC-B7334034A13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80AF20C-B495-45E2-9C69-F1E4B8C073B1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71795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Lehrziele der Vorlesung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4"/>
          </p:nvPr>
        </p:nvSpPr>
        <p:spPr>
          <a:xfrm>
            <a:off x="548640" y="2559050"/>
            <a:ext cx="15476220" cy="10238740"/>
          </a:xfrm>
        </p:spPr>
        <p:txBody>
          <a:bodyPr>
            <a:noAutofit/>
          </a:bodyPr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de-DE" altLang="de-DE" sz="3000" b="1" dirty="0">
                <a:solidFill>
                  <a:srgbClr val="FF0000"/>
                </a:solidFill>
              </a:rPr>
              <a:t>Professionalität </a:t>
            </a:r>
            <a:r>
              <a:rPr lang="de-DE" altLang="de-DE" sz="3000" b="1" dirty="0"/>
              <a:t>von Lehrkräften </a:t>
            </a:r>
            <a:r>
              <a:rPr lang="de-DE" altLang="de-DE" sz="3000" b="1" dirty="0">
                <a:solidFill>
                  <a:srgbClr val="FF0000"/>
                </a:solidFill>
              </a:rPr>
              <a:t>im Allgemeinen </a:t>
            </a:r>
            <a:r>
              <a:rPr lang="de-DE" altLang="de-DE" sz="3000" b="1" dirty="0"/>
              <a:t>stärken und reflektieren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3000" dirty="0"/>
              <a:t>Was kennzeichnet eine gute Lehrkraft?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3000" dirty="0"/>
              <a:t>Was ist guter Unterricht?</a:t>
            </a:r>
            <a:endParaRPr lang="de-DE" altLang="de-DE" sz="30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150000"/>
              </a:lnSpc>
              <a:defRPr/>
            </a:pPr>
            <a:r>
              <a:rPr lang="de-DE" altLang="de-DE" sz="3000" b="1" dirty="0">
                <a:solidFill>
                  <a:srgbClr val="FF0000"/>
                </a:solidFill>
              </a:rPr>
              <a:t>Professionalität </a:t>
            </a:r>
            <a:r>
              <a:rPr lang="de-DE" altLang="de-DE" sz="3000" b="1" dirty="0"/>
              <a:t>von Lehrkräften </a:t>
            </a:r>
            <a:r>
              <a:rPr lang="de-DE" altLang="de-DE" sz="3000" b="1" dirty="0">
                <a:solidFill>
                  <a:srgbClr val="FF0000"/>
                </a:solidFill>
              </a:rPr>
              <a:t>in der individuellen Förderung </a:t>
            </a:r>
            <a:r>
              <a:rPr lang="de-DE" altLang="de-DE" sz="3000" b="1" dirty="0"/>
              <a:t>von Schülerinnen und Schüler stärken und reflektieren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3000" dirty="0"/>
              <a:t>Was kennzeichnet </a:t>
            </a:r>
            <a:r>
              <a:rPr lang="de-DE" altLang="de-DE" sz="3000" dirty="0">
                <a:solidFill>
                  <a:srgbClr val="FF0000"/>
                </a:solidFill>
              </a:rPr>
              <a:t>psychische Auffälligkeiten</a:t>
            </a:r>
            <a:r>
              <a:rPr lang="de-DE" altLang="de-DE" sz="3000" dirty="0"/>
              <a:t>? Welche </a:t>
            </a:r>
            <a:r>
              <a:rPr lang="de-DE" altLang="de-DE" sz="3000" dirty="0">
                <a:solidFill>
                  <a:srgbClr val="FF0000"/>
                </a:solidFill>
              </a:rPr>
              <a:t>Klassifikationsmodelle </a:t>
            </a:r>
            <a:r>
              <a:rPr lang="de-DE" altLang="de-DE" sz="3000" dirty="0"/>
              <a:t>gibt es?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3000" dirty="0"/>
              <a:t>Wie können </a:t>
            </a:r>
            <a:r>
              <a:rPr lang="de-DE" altLang="de-DE" sz="3000" dirty="0">
                <a:solidFill>
                  <a:srgbClr val="FF0000"/>
                </a:solidFill>
              </a:rPr>
              <a:t>leistungsängstliche</a:t>
            </a:r>
            <a:r>
              <a:rPr lang="de-DE" altLang="de-DE" sz="3000" dirty="0"/>
              <a:t> Schülerinnen und Schüler </a:t>
            </a:r>
            <a:br>
              <a:rPr lang="de-DE" altLang="de-DE" sz="3000" dirty="0"/>
            </a:br>
            <a:r>
              <a:rPr lang="de-DE" altLang="de-DE" sz="3000" dirty="0"/>
              <a:t>erkannt und gefördert werden?</a:t>
            </a:r>
          </a:p>
          <a:p>
            <a:pPr marL="457200" indent="-457200" algn="ctr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de-DE" altLang="de-DE" sz="3000" dirty="0"/>
              <a:t>Wie lassen sich </a:t>
            </a:r>
            <a:r>
              <a:rPr lang="de-DE" altLang="de-DE" sz="3000" dirty="0">
                <a:solidFill>
                  <a:srgbClr val="FF0000"/>
                </a:solidFill>
              </a:rPr>
              <a:t>Teilleistungsstörungen, ADHS </a:t>
            </a:r>
            <a:r>
              <a:rPr lang="de-DE" altLang="de-DE" sz="3000" dirty="0"/>
              <a:t>und </a:t>
            </a:r>
            <a:r>
              <a:rPr lang="de-DE" altLang="de-DE" sz="3000" dirty="0">
                <a:solidFill>
                  <a:srgbClr val="FF0000"/>
                </a:solidFill>
              </a:rPr>
              <a:t>Depression</a:t>
            </a:r>
            <a:r>
              <a:rPr lang="de-DE" altLang="de-DE" sz="3000" dirty="0"/>
              <a:t> bei Schülerinnen und Schülern erkennen und fördern?</a:t>
            </a:r>
            <a:endParaRPr lang="de-DE" sz="3000" dirty="0"/>
          </a:p>
        </p:txBody>
      </p:sp>
    </p:spTree>
    <p:extLst>
      <p:ext uri="{BB962C8B-B14F-4D97-AF65-F5344CB8AC3E}">
        <p14:creationId xmlns:p14="http://schemas.microsoft.com/office/powerpoint/2010/main" val="110240127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Lehrmethodik der Vorlesung</a:t>
            </a:r>
          </a:p>
        </p:txBody>
      </p:sp>
      <p:cxnSp>
        <p:nvCxnSpPr>
          <p:cNvPr id="4" name="Gerade Verbindung mit Pfeil 2"/>
          <p:cNvCxnSpPr>
            <a:cxnSpLocks noChangeShapeType="1"/>
          </p:cNvCxnSpPr>
          <p:nvPr/>
        </p:nvCxnSpPr>
        <p:spPr bwMode="auto">
          <a:xfrm flipV="1">
            <a:off x="4858544" y="4238308"/>
            <a:ext cx="7532688" cy="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hteck 4"/>
          <p:cNvSpPr/>
          <p:nvPr/>
        </p:nvSpPr>
        <p:spPr bwMode="auto">
          <a:xfrm>
            <a:off x="6627813" y="3516632"/>
            <a:ext cx="399415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r>
              <a:rPr lang="de-DE" sz="4000" dirty="0">
                <a:latin typeface="+mn-lt"/>
              </a:rPr>
              <a:t>2 Wochen Rhythmus beispielhafter Themen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731520" y="5344478"/>
            <a:ext cx="6748145" cy="13668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de-DE" sz="4000" u="sng" dirty="0">
                <a:latin typeface="+mn-lt"/>
              </a:rPr>
              <a:t>Studienleistung</a:t>
            </a:r>
            <a:r>
              <a:rPr lang="de-DE" sz="4000" dirty="0">
                <a:latin typeface="+mn-lt"/>
              </a:rPr>
              <a:t>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de-DE" sz="4000" dirty="0">
                <a:latin typeface="+mn-lt"/>
              </a:rPr>
              <a:t>Studieren eines einführenden Textes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endParaRPr lang="de-DE" sz="40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de-DE" sz="4000" dirty="0">
                <a:latin typeface="+mn-lt"/>
              </a:rPr>
              <a:t>Bearbeiten eines Übungsblattes zur Reflexion und Vertiefung von ausgewählten Themen</a:t>
            </a:r>
          </a:p>
        </p:txBody>
      </p:sp>
      <p:sp>
        <p:nvSpPr>
          <p:cNvPr id="9" name="Rechteck 8"/>
          <p:cNvSpPr/>
          <p:nvPr/>
        </p:nvSpPr>
        <p:spPr bwMode="auto">
          <a:xfrm>
            <a:off x="7757478" y="5344478"/>
            <a:ext cx="8313102" cy="13668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de-DE" sz="4000" dirty="0">
                <a:latin typeface="+mn-lt"/>
              </a:rPr>
              <a:t>Zu ausgewählten Themen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  <a:defRPr/>
            </a:pPr>
            <a:r>
              <a:rPr lang="de-DE" sz="4000" dirty="0">
                <a:latin typeface="+mn-lt"/>
              </a:rPr>
              <a:t>Peerfeedback zum Übungsblatt einer Kommilitonin / eines Kommilitonen</a:t>
            </a:r>
          </a:p>
        </p:txBody>
      </p:sp>
    </p:spTree>
    <p:extLst>
      <p:ext uri="{BB962C8B-B14F-4D97-AF65-F5344CB8AC3E}">
        <p14:creationId xmlns:p14="http://schemas.microsoft.com/office/powerpoint/2010/main" val="219690029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31100"/>
        </a:solidFill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774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Light"/>
            <a:ea typeface="Helvetica Neue Light"/>
            <a:cs typeface="Helvetica Neue Light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907</Words>
  <Application>Microsoft Office PowerPoint</Application>
  <PresentationFormat>Benutzerdefiniert</PresentationFormat>
  <Paragraphs>169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Courier New</vt:lpstr>
      <vt:lpstr>Helvetica Neue</vt:lpstr>
      <vt:lpstr>Helvetica Neue Light</vt:lpstr>
      <vt:lpstr>Lucida Grande</vt:lpstr>
      <vt:lpstr>Wingdings</vt:lpstr>
      <vt:lpstr>White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Nina Durner</dc:creator>
  <cp:lastModifiedBy>Sonja Dr. paed. Bieg</cp:lastModifiedBy>
  <cp:revision>54</cp:revision>
  <dcterms:modified xsi:type="dcterms:W3CDTF">2021-07-22T16:09:48Z</dcterms:modified>
</cp:coreProperties>
</file>