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6" r:id="rId2"/>
    <p:sldId id="412" r:id="rId3"/>
    <p:sldId id="397" r:id="rId4"/>
    <p:sldId id="279" r:id="rId5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64">
          <p15:clr>
            <a:srgbClr val="A4A3A4"/>
          </p15:clr>
        </p15:guide>
        <p15:guide id="3" orient="horz" pos="4156">
          <p15:clr>
            <a:srgbClr val="A4A3A4"/>
          </p15:clr>
        </p15:guide>
        <p15:guide id="4" orient="horz" pos="799">
          <p15:clr>
            <a:srgbClr val="A4A3A4"/>
          </p15:clr>
        </p15:guide>
        <p15:guide id="5" orient="horz" pos="1026">
          <p15:clr>
            <a:srgbClr val="A4A3A4"/>
          </p15:clr>
        </p15:guide>
        <p15:guide id="6" pos="2880">
          <p15:clr>
            <a:srgbClr val="A4A3A4"/>
          </p15:clr>
        </p15:guide>
        <p15:guide id="7" pos="5602">
          <p15:clr>
            <a:srgbClr val="A4A3A4"/>
          </p15:clr>
        </p15:guide>
        <p15:guide id="8" pos="1519">
          <p15:clr>
            <a:srgbClr val="A4A3A4"/>
          </p15:clr>
        </p15:guide>
        <p15:guide id="9" pos="158">
          <p15:clr>
            <a:srgbClr val="A4A3A4"/>
          </p15:clr>
        </p15:guide>
        <p15:guide id="10" pos="476">
          <p15:clr>
            <a:srgbClr val="A4A3A4"/>
          </p15:clr>
        </p15:guide>
        <p15:guide id="11" pos="424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DCF"/>
    <a:srgbClr val="FFEDCE"/>
    <a:srgbClr val="C80000"/>
    <a:srgbClr val="FFF2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94" autoAdjust="0"/>
    <p:restoredTop sz="94717" autoAdjust="0"/>
  </p:normalViewPr>
  <p:slideViewPr>
    <p:cSldViewPr>
      <p:cViewPr varScale="1">
        <p:scale>
          <a:sx n="109" d="100"/>
          <a:sy n="109" d="100"/>
        </p:scale>
        <p:origin x="1836" y="78"/>
      </p:cViewPr>
      <p:guideLst>
        <p:guide orient="horz" pos="2160"/>
        <p:guide orient="horz" pos="164"/>
        <p:guide orient="horz" pos="4156"/>
        <p:guide orient="horz" pos="799"/>
        <p:guide orient="horz" pos="1026"/>
        <p:guide pos="2880"/>
        <p:guide pos="5602"/>
        <p:guide pos="1519"/>
        <p:guide pos="158"/>
        <p:guide pos="476"/>
        <p:guide pos="42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4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8B33735-AFEA-476E-A33B-B25389DB3F62}" type="datetime1">
              <a:rPr lang="de-DE" smtClean="0"/>
              <a:t>25.07.2021</a:t>
            </a:fld>
            <a:endParaRPr lang="de-DE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4898F84-1B34-448D-B2D1-B0525D57899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81089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1772CDE-8313-4B60-B9EB-C3459F17DB21}" type="datetime1">
              <a:rPr lang="de-DE" smtClean="0"/>
              <a:t>25.07.2021</a:t>
            </a:fld>
            <a:endParaRPr lang="de-DE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6117CFF-7B53-45B0-B33C-363FC591A43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33322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0827227A-1ADC-43B3-8B9A-72F8BAC835EE}" type="datetime1">
              <a:rPr lang="de-DE" sz="1200" smtClean="0">
                <a:solidFill>
                  <a:prstClr val="black"/>
                </a:solidFill>
              </a:rPr>
              <a:t>25.07.2021</a:t>
            </a:fld>
            <a:endParaRPr lang="de-DE" sz="1200" smtClean="0">
              <a:solidFill>
                <a:prstClr val="black"/>
              </a:solidFill>
            </a:endParaRPr>
          </a:p>
        </p:txBody>
      </p:sp>
      <p:sp>
        <p:nvSpPr>
          <p:cNvPr id="1126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0249C6D9-5F64-4BB0-A8D6-FF59C65D7CC5}" type="slidenum">
              <a:rPr lang="de-DE" sz="1200" smtClean="0">
                <a:solidFill>
                  <a:prstClr val="black"/>
                </a:solidFill>
              </a:rPr>
              <a:pPr/>
              <a:t>1</a:t>
            </a:fld>
            <a:endParaRPr lang="de-DE" sz="1200" smtClean="0">
              <a:solidFill>
                <a:prstClr val="black"/>
              </a:solidFill>
            </a:endParaRPr>
          </a:p>
        </p:txBody>
      </p:sp>
      <p:sp>
        <p:nvSpPr>
          <p:cNvPr id="112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A334F671-892D-4683-BC88-7CF3BEE3CEB1}" type="datetime1">
              <a:rPr lang="de-DE" sz="1200" smtClean="0"/>
              <a:t>25.07.2021</a:t>
            </a:fld>
            <a:endParaRPr lang="de-DE" sz="1200" smtClean="0"/>
          </a:p>
        </p:txBody>
      </p:sp>
      <p:sp>
        <p:nvSpPr>
          <p:cNvPr id="1843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/>
              </a:defRPr>
            </a:lvl9pPr>
          </a:lstStyle>
          <a:p>
            <a:fld id="{4BE2C5C7-70ED-42B4-80C9-F9B841F1BE1C}" type="slidenum">
              <a:rPr lang="de-DE" sz="1200" smtClean="0"/>
              <a:pPr/>
              <a:t>4</a:t>
            </a:fld>
            <a:endParaRPr lang="de-DE" sz="1200" smtClean="0"/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PH Weingarten</a:t>
            </a:r>
            <a:endParaRPr lang="de-DE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Becker &amp; Singrün</a:t>
            </a:r>
            <a:endParaRPr lang="de-DE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</a:t>
            </a:r>
            <a:fld id="{FAE0536F-3C2F-4CCA-9A5F-4CF5DBF7C00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1" name="Titel 11"/>
          <p:cNvSpPr>
            <a:spLocks noGrp="1"/>
          </p:cNvSpPr>
          <p:nvPr>
            <p:ph type="title" hasCustomPrompt="1"/>
          </p:nvPr>
        </p:nvSpPr>
        <p:spPr>
          <a:xfrm>
            <a:off x="250825" y="260350"/>
            <a:ext cx="7921625" cy="1008063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>
              <a:defRPr b="1" cap="none" spc="15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de-DE" dirty="0" smtClean="0"/>
              <a:t>Titelmasterformat durch Klicken </a:t>
            </a:r>
            <a:br>
              <a:rPr lang="de-DE" dirty="0" smtClean="0"/>
            </a:br>
            <a:r>
              <a:rPr lang="de-DE" dirty="0" smtClean="0"/>
              <a:t>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1513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PH Weingarten</a:t>
            </a:r>
            <a:endParaRPr lang="de-DE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Becker &amp; Singrün</a:t>
            </a:r>
            <a:endParaRPr lang="de-DE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</a:t>
            </a:r>
            <a:fld id="{F1323EC8-BB5B-43A3-AE91-318A9330621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2" name="Titel 11"/>
          <p:cNvSpPr>
            <a:spLocks noGrp="1"/>
          </p:cNvSpPr>
          <p:nvPr>
            <p:ph type="title" hasCustomPrompt="1"/>
          </p:nvPr>
        </p:nvSpPr>
        <p:spPr/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>
              <a:defRPr b="1" cap="none" spc="15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de-DE" dirty="0" smtClean="0"/>
              <a:t>Titelmasterformat durch Klicken </a:t>
            </a:r>
            <a:br>
              <a:rPr lang="de-DE" dirty="0" smtClean="0"/>
            </a:br>
            <a:r>
              <a:rPr lang="de-DE" dirty="0" smtClean="0"/>
              <a:t>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8212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PH Weingarten</a:t>
            </a:r>
            <a:endParaRPr lang="de-DE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Becker &amp; Singrün</a:t>
            </a:r>
            <a:endParaRPr lang="de-DE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</a:t>
            </a:r>
            <a:fld id="{07756F8F-5C06-4237-BC0D-364BE940121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9" name="Titel 11"/>
          <p:cNvSpPr>
            <a:spLocks noGrp="1"/>
          </p:cNvSpPr>
          <p:nvPr>
            <p:ph type="title" hasCustomPrompt="1"/>
          </p:nvPr>
        </p:nvSpPr>
        <p:spPr>
          <a:xfrm>
            <a:off x="250825" y="260350"/>
            <a:ext cx="7921625" cy="1008063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>
              <a:defRPr b="1" cap="none" spc="15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de-DE" dirty="0" smtClean="0"/>
              <a:t>Titelmasterformat durch Klicken </a:t>
            </a:r>
            <a:br>
              <a:rPr lang="de-DE" dirty="0" smtClean="0"/>
            </a:br>
            <a:r>
              <a:rPr lang="de-DE" dirty="0" smtClean="0"/>
              <a:t>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85999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55650" y="1628775"/>
            <a:ext cx="3992563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00613" y="1628775"/>
            <a:ext cx="3992562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PH Weingarten</a:t>
            </a:r>
            <a:endParaRPr lang="de-DE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Becker &amp; Singrün</a:t>
            </a:r>
            <a:endParaRPr lang="de-DE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</a:t>
            </a:r>
            <a:fld id="{8E1C3812-4BE5-4CA5-9D89-E94D44D006C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9" name="Titel 11"/>
          <p:cNvSpPr>
            <a:spLocks noGrp="1"/>
          </p:cNvSpPr>
          <p:nvPr>
            <p:ph type="title" hasCustomPrompt="1"/>
          </p:nvPr>
        </p:nvSpPr>
        <p:spPr>
          <a:xfrm>
            <a:off x="250825" y="260350"/>
            <a:ext cx="7921625" cy="1008063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>
              <a:defRPr b="1" cap="none" spc="15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de-DE" dirty="0" smtClean="0"/>
              <a:t>Titelmasterformat durch Klicken </a:t>
            </a:r>
            <a:br>
              <a:rPr lang="de-DE" dirty="0" smtClean="0"/>
            </a:br>
            <a:r>
              <a:rPr lang="de-DE" dirty="0" smtClean="0"/>
              <a:t>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0617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PH Weingarten</a:t>
            </a:r>
            <a:endParaRPr lang="de-DE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Becker &amp; Singrün</a:t>
            </a:r>
            <a:endParaRPr lang="de-DE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</a:t>
            </a:r>
            <a:fld id="{DB8451DF-5DF4-450E-A6CE-B6C794D5561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0" name="Titel 11"/>
          <p:cNvSpPr>
            <a:spLocks noGrp="1"/>
          </p:cNvSpPr>
          <p:nvPr>
            <p:ph type="title" hasCustomPrompt="1"/>
          </p:nvPr>
        </p:nvSpPr>
        <p:spPr>
          <a:xfrm>
            <a:off x="250825" y="260350"/>
            <a:ext cx="7921625" cy="1008063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>
              <a:defRPr b="1" cap="none" spc="15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de-DE" dirty="0" smtClean="0"/>
              <a:t>Titelmasterformat durch Klicken </a:t>
            </a:r>
            <a:br>
              <a:rPr lang="de-DE" dirty="0" smtClean="0"/>
            </a:br>
            <a:r>
              <a:rPr lang="de-DE" dirty="0" smtClean="0"/>
              <a:t>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88672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PH Weingarten</a:t>
            </a:r>
            <a:endParaRPr lang="de-DE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Becker &amp; Singrün</a:t>
            </a:r>
            <a:endParaRPr lang="de-DE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</a:t>
            </a:r>
            <a:fld id="{3AB377D1-AD79-417F-8F0C-68EC6F1645A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6" name="Titel 11"/>
          <p:cNvSpPr>
            <a:spLocks noGrp="1"/>
          </p:cNvSpPr>
          <p:nvPr>
            <p:ph type="title" hasCustomPrompt="1"/>
          </p:nvPr>
        </p:nvSpPr>
        <p:spPr>
          <a:xfrm>
            <a:off x="250825" y="260350"/>
            <a:ext cx="7921625" cy="1008063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>
              <a:defRPr b="1" cap="none" spc="15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de-DE" dirty="0" smtClean="0"/>
              <a:t>Titelmasterformat durch Klicken </a:t>
            </a:r>
            <a:br>
              <a:rPr lang="de-DE" dirty="0" smtClean="0"/>
            </a:br>
            <a:r>
              <a:rPr lang="de-DE" dirty="0" smtClean="0"/>
              <a:t>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140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PH Weingarten</a:t>
            </a:r>
            <a:endParaRPr lang="de-DE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Becker &amp; Singrün</a:t>
            </a:r>
            <a:endParaRPr lang="de-DE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</a:t>
            </a:r>
            <a:fld id="{03570872-A749-457C-BEA9-0E593F7EF15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5" name="Rectangle 15"/>
          <p:cNvSpPr>
            <a:spLocks noChangeArrowheads="1"/>
          </p:cNvSpPr>
          <p:nvPr userDrawn="1"/>
        </p:nvSpPr>
        <p:spPr bwMode="auto">
          <a:xfrm>
            <a:off x="0" y="0"/>
            <a:ext cx="9396536" cy="7029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7435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260350"/>
            <a:ext cx="7921625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4000" tIns="108000" rIns="108000" bIns="108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628775"/>
            <a:ext cx="813752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pic>
        <p:nvPicPr>
          <p:cNvPr id="1029" name="Picture 12" descr="PH-Kringel-cr-hell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69" b="46867"/>
          <a:stretch>
            <a:fillRect/>
          </a:stretch>
        </p:blipFill>
        <p:spPr bwMode="auto">
          <a:xfrm>
            <a:off x="0" y="3398838"/>
            <a:ext cx="7597775" cy="345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0825" y="6591300"/>
            <a:ext cx="20574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 smtClean="0"/>
              <a:t>PH Weingarten</a:t>
            </a:r>
            <a:endParaRPr lang="de-DE" dirty="0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97650"/>
            <a:ext cx="2895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 smtClean="0"/>
              <a:t>Becker &amp; Singrün</a:t>
            </a:r>
            <a:endParaRPr lang="de-DE" dirty="0"/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88175" y="659765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/>
              <a:t>Folie </a:t>
            </a:r>
            <a:fld id="{67962D5B-BC7B-4267-A96F-265DA4D31F3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9" name="Rectangle 2"/>
          <p:cNvSpPr txBox="1">
            <a:spLocks noChangeArrowheads="1"/>
          </p:cNvSpPr>
          <p:nvPr userDrawn="1"/>
        </p:nvSpPr>
        <p:spPr>
          <a:xfrm>
            <a:off x="179512" y="188768"/>
            <a:ext cx="8784000" cy="1152000"/>
          </a:xfrm>
          <a:prstGeom prst="round2DiagRect">
            <a:avLst/>
          </a:prstGeom>
          <a:gradFill flip="none" rotWithShape="1">
            <a:gsLst>
              <a:gs pos="99583">
                <a:schemeClr val="accent1">
                  <a:shade val="94000"/>
                  <a:satMod val="135000"/>
                  <a:lumMod val="70000"/>
                  <a:lumOff val="30000"/>
                </a:schemeClr>
              </a:gs>
              <a:gs pos="0">
                <a:schemeClr val="accent1">
                  <a:shade val="51000"/>
                  <a:satMod val="130000"/>
                </a:schemeClr>
              </a:gs>
              <a:gs pos="22000">
                <a:schemeClr val="accent1">
                  <a:shade val="93000"/>
                  <a:satMod val="130000"/>
                </a:schemeClr>
              </a:gs>
              <a:gs pos="85000">
                <a:schemeClr val="accent1">
                  <a:shade val="94000"/>
                  <a:satMod val="135000"/>
                  <a:lumMod val="88000"/>
                  <a:lumOff val="12000"/>
                </a:schemeClr>
              </a:gs>
            </a:gsLst>
            <a:lin ang="16200000" scaled="1"/>
            <a:tileRect/>
          </a:gradFill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/>
          </a:scene3d>
          <a:sp3d extrusionH="127000" prstMaterial="softEdge">
            <a:bevelT w="127000" h="127000"/>
            <a:bevelB w="127000" h="1270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de-DE"/>
            </a:defPPr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de-DE" dirty="0" smtClean="0"/>
              <a:t>      </a:t>
            </a:r>
            <a:endParaRPr lang="de-DE" dirty="0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10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54373"/>
            <a:ext cx="1337973" cy="81409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>
                <a:solidFill>
                  <a:srgbClr val="969696"/>
                </a:solidFill>
              </a:rPr>
              <a:t>PH Weingarten</a:t>
            </a:r>
            <a:endParaRPr lang="de-DE">
              <a:solidFill>
                <a:srgbClr val="969696"/>
              </a:solidFill>
            </a:endParaRPr>
          </a:p>
        </p:txBody>
      </p:sp>
      <p:sp>
        <p:nvSpPr>
          <p:cNvPr id="9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>
                <a:solidFill>
                  <a:srgbClr val="969696"/>
                </a:solidFill>
              </a:rPr>
              <a:t>Becker &amp; Singrün</a:t>
            </a:r>
            <a:endParaRPr lang="de-DE">
              <a:solidFill>
                <a:srgbClr val="969696"/>
              </a:solidFill>
            </a:endParaRPr>
          </a:p>
        </p:txBody>
      </p:sp>
      <p:sp>
        <p:nvSpPr>
          <p:cNvPr id="10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solidFill>
                  <a:srgbClr val="969696"/>
                </a:solidFill>
              </a:rPr>
              <a:t>Folie </a:t>
            </a:r>
            <a:fld id="{3F10FC35-20A0-4480-80CE-7483B4795F41}" type="slidenum">
              <a:rPr lang="de-DE">
                <a:solidFill>
                  <a:srgbClr val="969696"/>
                </a:solidFill>
              </a:rPr>
              <a:pPr>
                <a:defRPr/>
              </a:pPr>
              <a:t>1</a:t>
            </a:fld>
            <a:endParaRPr lang="de-DE">
              <a:solidFill>
                <a:srgbClr val="969696"/>
              </a:solidFill>
            </a:endParaRPr>
          </a:p>
        </p:txBody>
      </p:sp>
      <p:sp>
        <p:nvSpPr>
          <p:cNvPr id="2053" name="Rectangle 15"/>
          <p:cNvSpPr>
            <a:spLocks noChangeArrowheads="1"/>
          </p:cNvSpPr>
          <p:nvPr/>
        </p:nvSpPr>
        <p:spPr bwMode="auto">
          <a:xfrm>
            <a:off x="0" y="0"/>
            <a:ext cx="9396536" cy="7029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23528" y="2266950"/>
            <a:ext cx="8642350" cy="4322763"/>
          </a:xfrm>
          <a:prstGeom prst="round2DiagRect">
            <a:avLst/>
          </a:prstGeom>
          <a:gradFill flip="none" rotWithShape="1">
            <a:gsLst>
              <a:gs pos="99583">
                <a:schemeClr val="accent1">
                  <a:shade val="94000"/>
                  <a:satMod val="135000"/>
                  <a:lumMod val="70000"/>
                  <a:lumOff val="30000"/>
                </a:schemeClr>
              </a:gs>
              <a:gs pos="0">
                <a:schemeClr val="accent1">
                  <a:shade val="51000"/>
                  <a:satMod val="130000"/>
                </a:schemeClr>
              </a:gs>
              <a:gs pos="22000">
                <a:schemeClr val="accent1">
                  <a:shade val="93000"/>
                  <a:satMod val="130000"/>
                </a:schemeClr>
              </a:gs>
              <a:gs pos="85000">
                <a:schemeClr val="accent1">
                  <a:shade val="94000"/>
                  <a:satMod val="135000"/>
                  <a:lumMod val="88000"/>
                  <a:lumOff val="12000"/>
                </a:schemeClr>
              </a:gs>
            </a:gsLst>
            <a:lin ang="16200000" scaled="1"/>
            <a:tileRect/>
          </a:gradFill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/>
          </a:scene3d>
          <a:sp3d extrusionH="127000" prstMaterial="softEdge">
            <a:bevelT w="127000" h="127000"/>
            <a:bevelB w="127000" h="1270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4823834" y="3140384"/>
            <a:ext cx="3817506" cy="2194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de-DE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/>
              </a:rPr>
              <a:t>Fachberatung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de-DE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/>
              </a:rPr>
              <a:t>Sportwissenschaft </a:t>
            </a:r>
          </a:p>
          <a:p>
            <a:pPr marL="342900" indent="-342900" eaLnBrk="1" hangingPunct="1">
              <a:spcBef>
                <a:spcPct val="20000"/>
              </a:spcBef>
            </a:pPr>
            <a:r>
              <a:rPr lang="de-DE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/>
              </a:rPr>
              <a:t> </a:t>
            </a:r>
            <a:r>
              <a:rPr lang="de-DE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/>
              </a:rPr>
              <a:t>               für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de-DE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/>
              </a:rPr>
              <a:t> </a:t>
            </a:r>
            <a:r>
              <a:rPr lang="de-DE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/>
              </a:rPr>
              <a:t>Lehramtsstudierende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de-DE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/>
              </a:rPr>
              <a:t> </a:t>
            </a:r>
            <a:r>
              <a:rPr lang="de-DE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/>
              </a:rPr>
              <a:t>  im 1. </a:t>
            </a:r>
            <a:r>
              <a:rPr lang="de-DE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/>
              </a:rPr>
              <a:t>Semester MA</a:t>
            </a:r>
            <a:endParaRPr lang="de-DE" sz="14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/>
            </a:endParaRPr>
          </a:p>
          <a:p>
            <a:pPr marL="342900" indent="-342900" eaLnBrk="1" hangingPunct="1">
              <a:spcBef>
                <a:spcPct val="20000"/>
              </a:spcBef>
            </a:pPr>
            <a:endParaRPr lang="de-DE" sz="8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/>
            </a:endParaRPr>
          </a:p>
          <a:p>
            <a:pPr marL="342900" indent="-342900" eaLnBrk="1" hangingPunct="1">
              <a:spcBef>
                <a:spcPct val="20000"/>
              </a:spcBef>
            </a:pPr>
            <a:endParaRPr lang="de-DE" sz="8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/>
            </a:endParaRP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de-DE" sz="1400" b="1" spc="150" dirty="0" smtClean="0">
                <a:ln w="11430"/>
                <a:solidFill>
                  <a:srgbClr val="F8F8F8"/>
                </a:solidFill>
                <a:latin typeface="Arial"/>
              </a:rPr>
              <a:t>Dr. Patrick </a:t>
            </a:r>
            <a:r>
              <a:rPr lang="de-DE" sz="1400" b="1" spc="150" dirty="0" err="1" smtClean="0">
                <a:ln w="11430"/>
                <a:solidFill>
                  <a:srgbClr val="F8F8F8"/>
                </a:solidFill>
                <a:latin typeface="Arial"/>
              </a:rPr>
              <a:t>Singrün</a:t>
            </a:r>
            <a:r>
              <a:rPr lang="de-DE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/>
              </a:rPr>
              <a:t> </a:t>
            </a:r>
            <a:endParaRPr lang="de-DE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/>
            </a:endParaRPr>
          </a:p>
          <a:p>
            <a:pPr marL="342900" indent="-342900" eaLnBrk="1" hangingPunct="1">
              <a:spcBef>
                <a:spcPct val="20000"/>
              </a:spcBef>
            </a:pPr>
            <a:endParaRPr lang="de-DE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RotisSansSerif" pitchFamily="34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4644703" y="2490481"/>
            <a:ext cx="4175769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de-DE" sz="28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/>
              </a:rPr>
              <a:t>Herzlich </a:t>
            </a:r>
            <a:r>
              <a:rPr lang="de-DE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/>
              </a:rPr>
              <a:t>willkommen</a:t>
            </a:r>
            <a:r>
              <a:rPr lang="de-DE" sz="28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/>
              </a:rPr>
              <a:t>! </a:t>
            </a:r>
            <a:endParaRPr lang="de-DE" sz="28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RotisSansSerif" pitchFamily="34" charset="0"/>
            </a:endParaRPr>
          </a:p>
        </p:txBody>
      </p:sp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9766" y="2459548"/>
            <a:ext cx="3953703" cy="3956080"/>
          </a:xfrm>
          <a:prstGeom prst="round2DiagRect">
            <a:avLst>
              <a:gd name="adj1" fmla="val 16667"/>
              <a:gd name="adj2" fmla="val 0"/>
            </a:avLst>
          </a:prstGeom>
          <a:ln w="9525">
            <a:noFill/>
            <a:miter lim="800000"/>
            <a:headEnd/>
            <a:tailEnd/>
          </a:ln>
          <a:effectLst/>
          <a:extLst/>
        </p:spPr>
      </p:pic>
      <p:pic>
        <p:nvPicPr>
          <p:cNvPr id="2" name="Picture 22" descr="ph-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106" y="620688"/>
            <a:ext cx="1656358" cy="1038114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450207"/>
            <a:ext cx="4160266" cy="773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586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8" grpId="0"/>
      <p:bldP spid="206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250826" y="1628775"/>
            <a:ext cx="8642350" cy="4679950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PH Weingarten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Dr. Patrick Singrün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Folie </a:t>
            </a:r>
            <a:fld id="{F1323EC8-BB5B-43A3-AE91-318A93306211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Übersicht Master Sekundarlehramt</a:t>
            </a:r>
            <a:endParaRPr lang="de-DE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/>
          </p:nvPr>
        </p:nvGraphicFramePr>
        <p:xfrm>
          <a:off x="-756592" y="1628774"/>
          <a:ext cx="10153128" cy="42484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Dokument" r:id="rId3" imgW="9078859" imgH="3498886" progId="Word.Document.12">
                  <p:embed/>
                </p:oleObj>
              </mc:Choice>
              <mc:Fallback>
                <p:oleObj name="Dokument" r:id="rId3" imgW="9078859" imgH="3498886" progId="Word.Document.12">
                  <p:embed/>
                  <p:pic>
                    <p:nvPicPr>
                      <p:cNvPr id="7" name="Objek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756592" y="1628774"/>
                        <a:ext cx="10153128" cy="42484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270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en-US" i="1" dirty="0" smtClean="0"/>
              <a:t>Grundsätzliches</a:t>
            </a:r>
            <a:r>
              <a:rPr lang="de-DE" altLang="en-US" i="1" dirty="0" smtClean="0"/>
              <a:t> </a:t>
            </a:r>
            <a:endParaRPr lang="de-DE" altLang="en-US" i="1" dirty="0" smtClean="0"/>
          </a:p>
        </p:txBody>
      </p:sp>
      <p:sp>
        <p:nvSpPr>
          <p:cNvPr id="4099" name="Inhaltsplatzhalter 2"/>
          <p:cNvSpPr>
            <a:spLocks noGrp="1"/>
          </p:cNvSpPr>
          <p:nvPr>
            <p:ph idx="1"/>
          </p:nvPr>
        </p:nvSpPr>
        <p:spPr>
          <a:xfrm>
            <a:off x="323850" y="1557338"/>
            <a:ext cx="8567738" cy="4968005"/>
          </a:xfrm>
        </p:spPr>
        <p:txBody>
          <a:bodyPr/>
          <a:lstStyle/>
          <a:p>
            <a:pPr>
              <a:defRPr/>
            </a:pPr>
            <a:r>
              <a:rPr lang="de-DE" dirty="0" smtClean="0"/>
              <a:t>Folgende </a:t>
            </a:r>
            <a:r>
              <a:rPr lang="de-DE" dirty="0"/>
              <a:t>Regelungen hinsichtlich der Teilnahme an Lehrveranstaltungen und </a:t>
            </a:r>
            <a:r>
              <a:rPr lang="de-DE" dirty="0" smtClean="0"/>
              <a:t>Prüfungen gelten: </a:t>
            </a:r>
            <a:endParaRPr lang="de-DE" dirty="0"/>
          </a:p>
          <a:p>
            <a:pPr>
              <a:defRPr/>
            </a:pPr>
            <a:r>
              <a:rPr lang="de-DE" dirty="0" smtClean="0"/>
              <a:t>Im </a:t>
            </a:r>
            <a:r>
              <a:rPr lang="de-DE" dirty="0"/>
              <a:t>MA dürfen die Studierenden ohne BA-Abschluss am Modul M1 teilnehmen, aber keine Prüfung absolvieren. </a:t>
            </a:r>
          </a:p>
          <a:p>
            <a:pPr>
              <a:defRPr/>
            </a:pPr>
            <a:r>
              <a:rPr lang="de-DE" dirty="0" smtClean="0"/>
              <a:t>Im </a:t>
            </a:r>
            <a:r>
              <a:rPr lang="de-DE" dirty="0"/>
              <a:t>MA dürfen die Studierenden ohne BA-Abschluss am Modul M2 nicht </a:t>
            </a:r>
            <a:r>
              <a:rPr lang="de-DE" dirty="0" smtClean="0"/>
              <a:t>teilnehmen</a:t>
            </a:r>
            <a:r>
              <a:rPr lang="de-DE" dirty="0"/>
              <a:t>. </a:t>
            </a:r>
          </a:p>
          <a:p>
            <a:pPr>
              <a:defRPr/>
            </a:pPr>
            <a:r>
              <a:rPr lang="de-DE" dirty="0" smtClean="0"/>
              <a:t>Modul 1 und Modul 2 dürfen nicht gleichzeitig abgeschlossen werden.</a:t>
            </a:r>
            <a:endParaRPr lang="de-DE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PH Weingarten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Becker &amp; Singrün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Folie </a:t>
            </a:r>
            <a:fld id="{F1323EC8-BB5B-43A3-AE91-318A93306211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207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PH Weingarten</a:t>
            </a:r>
            <a:endParaRPr lang="de-DE"/>
          </a:p>
        </p:txBody>
      </p:sp>
      <p:sp>
        <p:nvSpPr>
          <p:cNvPr id="8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Becker &amp; Singrün</a:t>
            </a:r>
            <a:endParaRPr lang="de-DE"/>
          </a:p>
        </p:txBody>
      </p:sp>
      <p:sp>
        <p:nvSpPr>
          <p:cNvPr id="9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Folie </a:t>
            </a:r>
            <a:fld id="{DBD3728D-0A55-4947-8F99-B31C08656C87}" type="slidenum">
              <a:rPr lang="de-DE"/>
              <a:pPr>
                <a:defRPr/>
              </a:pPr>
              <a:t>4</a:t>
            </a:fld>
            <a:endParaRPr lang="de-DE"/>
          </a:p>
        </p:txBody>
      </p:sp>
      <p:sp>
        <p:nvSpPr>
          <p:cNvPr id="9221" name="Rectangle 1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323528" y="2266950"/>
            <a:ext cx="8642350" cy="4322763"/>
          </a:xfrm>
          <a:prstGeom prst="round2DiagRect">
            <a:avLst/>
          </a:prstGeom>
          <a:gradFill flip="none" rotWithShape="1">
            <a:gsLst>
              <a:gs pos="99583">
                <a:schemeClr val="accent1">
                  <a:shade val="94000"/>
                  <a:satMod val="135000"/>
                  <a:lumMod val="70000"/>
                  <a:lumOff val="30000"/>
                </a:schemeClr>
              </a:gs>
              <a:gs pos="0">
                <a:schemeClr val="accent1">
                  <a:shade val="51000"/>
                  <a:satMod val="130000"/>
                </a:schemeClr>
              </a:gs>
              <a:gs pos="22000">
                <a:schemeClr val="accent1">
                  <a:shade val="93000"/>
                  <a:satMod val="130000"/>
                </a:schemeClr>
              </a:gs>
              <a:gs pos="85000">
                <a:schemeClr val="accent1">
                  <a:shade val="94000"/>
                  <a:satMod val="135000"/>
                  <a:lumMod val="88000"/>
                  <a:lumOff val="12000"/>
                </a:schemeClr>
              </a:gs>
            </a:gsLst>
            <a:lin ang="16200000" scaled="1"/>
            <a:tileRect/>
          </a:gradFill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/>
          </a:scene3d>
          <a:sp3d extrusionH="127000" prstMaterial="softEdge">
            <a:bevelT w="127000" h="127000"/>
            <a:bevelB w="127000" h="1270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/>
            <a:endParaRPr lang="de-DE">
              <a:solidFill>
                <a:srgbClr val="FFFFFF"/>
              </a:solidFill>
            </a:endParaRPr>
          </a:p>
        </p:txBody>
      </p:sp>
      <p:pic>
        <p:nvPicPr>
          <p:cNvPr id="3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49169" y="2459558"/>
            <a:ext cx="3956400" cy="3956400"/>
          </a:xfrm>
          <a:prstGeom prst="round2DiagRect">
            <a:avLst>
              <a:gd name="adj1" fmla="val 16667"/>
              <a:gd name="adj2" fmla="val 0"/>
            </a:avLst>
          </a:prstGeom>
          <a:ln w="9525">
            <a:noFill/>
            <a:miter lim="800000"/>
            <a:headEnd/>
            <a:tailEnd/>
          </a:ln>
          <a:effectLst/>
          <a:extLst/>
        </p:spPr>
      </p:pic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612328" y="3429000"/>
            <a:ext cx="4031680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de-DE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charset="0"/>
              </a:rPr>
              <a:t>Vielen Dank für Ihre Aufmerksamkeit!</a:t>
            </a:r>
          </a:p>
          <a:p>
            <a:pPr marL="342900" indent="-342900" algn="ctr" eaLnBrk="1" hangingPunct="1">
              <a:spcBef>
                <a:spcPct val="20000"/>
              </a:spcBef>
            </a:pPr>
            <a:endParaRPr lang="de-DE" sz="28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charset="0"/>
            </a:endParaRPr>
          </a:p>
          <a:p>
            <a:pPr marL="342900" indent="-342900" algn="ctr" eaLnBrk="1" hangingPunct="1">
              <a:spcBef>
                <a:spcPct val="20000"/>
              </a:spcBef>
            </a:pPr>
            <a:endParaRPr lang="de-DE" sz="28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" charset="0"/>
            </a:endParaRP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de-DE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charset="0"/>
              </a:rPr>
              <a:t>www.ph-weingarten.de</a:t>
            </a:r>
            <a:r>
              <a:rPr lang="de-DE" sz="2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charset="0"/>
              </a:rPr>
              <a:t> </a:t>
            </a:r>
            <a:endParaRPr lang="de-DE" sz="28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RotisSansSerif" pitchFamily="34" charset="0"/>
            </a:endParaRPr>
          </a:p>
        </p:txBody>
      </p:sp>
      <p:pic>
        <p:nvPicPr>
          <p:cNvPr id="17" name="Picture 22" descr="ph-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106" y="620688"/>
            <a:ext cx="1656358" cy="1038114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450207"/>
            <a:ext cx="4160266" cy="773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73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FFFFFF"/>
      </a:dk2>
      <a:lt2>
        <a:srgbClr val="969696"/>
      </a:lt2>
      <a:accent1>
        <a:srgbClr val="BE1621"/>
      </a:accent1>
      <a:accent2>
        <a:srgbClr val="FAEDCE"/>
      </a:accent2>
      <a:accent3>
        <a:srgbClr val="FFFFFF"/>
      </a:accent3>
      <a:accent4>
        <a:srgbClr val="000000"/>
      </a:accent4>
      <a:accent5>
        <a:srgbClr val="DBABAB"/>
      </a:accent5>
      <a:accent6>
        <a:srgbClr val="E3D7BA"/>
      </a:accent6>
      <a:hlink>
        <a:srgbClr val="2A6288"/>
      </a:hlink>
      <a:folHlink>
        <a:srgbClr val="28805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 flip="none" rotWithShape="1">
          <a:gsLst>
            <a:gs pos="0">
              <a:schemeClr val="accent1">
                <a:shade val="51000"/>
                <a:satMod val="130000"/>
              </a:schemeClr>
            </a:gs>
            <a:gs pos="22000">
              <a:schemeClr val="accent1">
                <a:shade val="93000"/>
                <a:satMod val="130000"/>
              </a:schemeClr>
            </a:gs>
            <a:gs pos="88000">
              <a:schemeClr val="accent1">
                <a:shade val="94000"/>
                <a:satMod val="135000"/>
              </a:schemeClr>
            </a:gs>
          </a:gsLst>
          <a:lin ang="16200000" scaled="1"/>
          <a:tileRect/>
        </a:gradFill>
        <a:ln/>
        <a:effectLst>
          <a:outerShdw blurRad="50800" dist="38100" dir="18900000" algn="bl" rotWithShape="0">
            <a:prstClr val="black">
              <a:alpha val="40000"/>
            </a:prstClr>
          </a:outerShdw>
        </a:effectLst>
      </a:spPr>
      <a:bodyPr lIns="0" tIns="0" rIns="0" bIns="0" anchor="ctr"/>
      <a:lstStyle>
        <a:defPPr algn="ctr">
          <a:defRPr/>
        </a:defPPr>
      </a:lstStyle>
      <a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FFFFFF"/>
        </a:dk2>
        <a:lt2>
          <a:srgbClr val="969696"/>
        </a:lt2>
        <a:accent1>
          <a:srgbClr val="BE1621"/>
        </a:accent1>
        <a:accent2>
          <a:srgbClr val="FAEDCE"/>
        </a:accent2>
        <a:accent3>
          <a:srgbClr val="FFFFFF"/>
        </a:accent3>
        <a:accent4>
          <a:srgbClr val="000000"/>
        </a:accent4>
        <a:accent5>
          <a:srgbClr val="DBABAB"/>
        </a:accent5>
        <a:accent6>
          <a:srgbClr val="E3D7BA"/>
        </a:accent6>
        <a:hlink>
          <a:srgbClr val="2A6288"/>
        </a:hlink>
        <a:folHlink>
          <a:srgbClr val="28805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115</Words>
  <Application>Microsoft Office PowerPoint</Application>
  <PresentationFormat>Bildschirmpräsentation (4:3)</PresentationFormat>
  <Paragraphs>35</Paragraphs>
  <Slides>4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RotisSansSerif</vt:lpstr>
      <vt:lpstr>Times</vt:lpstr>
      <vt:lpstr>Leere Präsentation</vt:lpstr>
      <vt:lpstr>Dokument</vt:lpstr>
      <vt:lpstr>PowerPoint-Präsentation</vt:lpstr>
      <vt:lpstr>Übersicht Master Sekundarlehramt</vt:lpstr>
      <vt:lpstr>Grundsätzliches </vt:lpstr>
      <vt:lpstr>PowerPoint-Präsentation</vt:lpstr>
    </vt:vector>
  </TitlesOfParts>
  <Company>Columbus Interactive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... ...</dc:creator>
  <cp:lastModifiedBy>Singruen Patrick (wg)</cp:lastModifiedBy>
  <cp:revision>343</cp:revision>
  <dcterms:created xsi:type="dcterms:W3CDTF">2006-02-01T15:18:23Z</dcterms:created>
  <dcterms:modified xsi:type="dcterms:W3CDTF">2021-07-25T10:22:12Z</dcterms:modified>
</cp:coreProperties>
</file>