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9" r:id="rId2"/>
    <p:sldId id="314" r:id="rId3"/>
    <p:sldId id="303" r:id="rId4"/>
    <p:sldId id="328" r:id="rId5"/>
    <p:sldId id="329" r:id="rId6"/>
    <p:sldId id="327" r:id="rId7"/>
    <p:sldId id="288" r:id="rId8"/>
    <p:sldId id="304" r:id="rId9"/>
    <p:sldId id="289" r:id="rId10"/>
    <p:sldId id="290" r:id="rId11"/>
    <p:sldId id="291" r:id="rId12"/>
    <p:sldId id="299" r:id="rId13"/>
    <p:sldId id="305" r:id="rId14"/>
    <p:sldId id="307" r:id="rId15"/>
    <p:sldId id="302" r:id="rId16"/>
    <p:sldId id="324" r:id="rId17"/>
    <p:sldId id="317" r:id="rId18"/>
    <p:sldId id="318" r:id="rId19"/>
  </p:sldIdLst>
  <p:sldSz cx="16256000" cy="13004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3429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6858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10287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13716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17145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20574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24003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2743200" algn="ctr" defTabSz="774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4096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 snapToObjects="1">
      <p:cViewPr varScale="1">
        <p:scale>
          <a:sx n="58" d="100"/>
          <a:sy n="58" d="100"/>
        </p:scale>
        <p:origin x="1860" y="96"/>
      </p:cViewPr>
      <p:guideLst>
        <p:guide orient="horz" pos="4096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774700" latinLnBrk="0">
      <a:defRPr sz="400">
        <a:latin typeface="Lucida Grande"/>
        <a:ea typeface="Lucida Grande"/>
        <a:cs typeface="Lucida Grande"/>
        <a:sym typeface="Lucida Grande"/>
      </a:defRPr>
    </a:lvl1pPr>
    <a:lvl2pPr indent="228600" defTabSz="774700" latinLnBrk="0">
      <a:defRPr sz="400">
        <a:latin typeface="Lucida Grande"/>
        <a:ea typeface="Lucida Grande"/>
        <a:cs typeface="Lucida Grande"/>
        <a:sym typeface="Lucida Grande"/>
      </a:defRPr>
    </a:lvl2pPr>
    <a:lvl3pPr indent="457200" defTabSz="774700" latinLnBrk="0">
      <a:defRPr sz="400">
        <a:latin typeface="Lucida Grande"/>
        <a:ea typeface="Lucida Grande"/>
        <a:cs typeface="Lucida Grande"/>
        <a:sym typeface="Lucida Grande"/>
      </a:defRPr>
    </a:lvl3pPr>
    <a:lvl4pPr indent="685800" defTabSz="774700" latinLnBrk="0">
      <a:defRPr sz="400">
        <a:latin typeface="Lucida Grande"/>
        <a:ea typeface="Lucida Grande"/>
        <a:cs typeface="Lucida Grande"/>
        <a:sym typeface="Lucida Grande"/>
      </a:defRPr>
    </a:lvl4pPr>
    <a:lvl5pPr indent="914400" defTabSz="774700" latinLnBrk="0">
      <a:defRPr sz="400">
        <a:latin typeface="Lucida Grande"/>
        <a:ea typeface="Lucida Grande"/>
        <a:cs typeface="Lucida Grande"/>
        <a:sym typeface="Lucida Grande"/>
      </a:defRPr>
    </a:lvl5pPr>
    <a:lvl6pPr indent="1143000" defTabSz="774700" latinLnBrk="0">
      <a:defRPr sz="400">
        <a:latin typeface="Lucida Grande"/>
        <a:ea typeface="Lucida Grande"/>
        <a:cs typeface="Lucida Grande"/>
        <a:sym typeface="Lucida Grande"/>
      </a:defRPr>
    </a:lvl6pPr>
    <a:lvl7pPr indent="1371600" defTabSz="774700" latinLnBrk="0">
      <a:defRPr sz="400">
        <a:latin typeface="Lucida Grande"/>
        <a:ea typeface="Lucida Grande"/>
        <a:cs typeface="Lucida Grande"/>
        <a:sym typeface="Lucida Grande"/>
      </a:defRPr>
    </a:lvl7pPr>
    <a:lvl8pPr indent="1600200" defTabSz="774700" latinLnBrk="0">
      <a:defRPr sz="400">
        <a:latin typeface="Lucida Grande"/>
        <a:ea typeface="Lucida Grande"/>
        <a:cs typeface="Lucida Grande"/>
        <a:sym typeface="Lucida Grande"/>
      </a:defRPr>
    </a:lvl8pPr>
    <a:lvl9pPr indent="1828800" defTabSz="774700" latinLnBrk="0">
      <a:defRPr sz="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85875" y="685800"/>
            <a:ext cx="4286250" cy="3429000"/>
          </a:xfrm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138244" name="Datumsplatzhalt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C750330-6319-4C2B-9FFB-76321D7614CF}" type="datetime1">
              <a:rPr lang="de-DE" altLang="de-DE" sz="1200" smtClean="0"/>
              <a:pPr/>
              <a:t>13.07.2021</a:t>
            </a:fld>
            <a:endParaRPr lang="de-DE" altLang="de-DE" sz="1200" smtClean="0"/>
          </a:p>
        </p:txBody>
      </p:sp>
      <p:sp>
        <p:nvSpPr>
          <p:cNvPr id="13824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7A22EF5-7AE5-4DCE-B2E9-3EB7D00A08F0}" type="slidenum">
              <a:rPr lang="de-DE" altLang="de-DE" sz="1200" smtClean="0"/>
              <a:pPr/>
              <a:t>2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195834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85875" y="685800"/>
            <a:ext cx="4286250" cy="3429000"/>
          </a:xfrm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138244" name="Datumsplatzhalt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C750330-6319-4C2B-9FFB-76321D7614CF}" type="datetime1">
              <a:rPr lang="de-DE" altLang="de-DE" sz="1200" smtClean="0"/>
              <a:pPr/>
              <a:t>13.07.2021</a:t>
            </a:fld>
            <a:endParaRPr lang="de-DE" altLang="de-DE" sz="1200" smtClean="0"/>
          </a:p>
        </p:txBody>
      </p:sp>
      <p:sp>
        <p:nvSpPr>
          <p:cNvPr id="13824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7A22EF5-7AE5-4DCE-B2E9-3EB7D00A08F0}" type="slidenum">
              <a:rPr lang="de-DE" altLang="de-DE" sz="1200" smtClean="0"/>
              <a:pPr/>
              <a:t>16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156891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 kleiner Krin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text"/>
          <p:cNvSpPr txBox="1">
            <a:spLocks noGrp="1"/>
          </p:cNvSpPr>
          <p:nvPr>
            <p:ph type="body" sz="half" idx="13"/>
          </p:nvPr>
        </p:nvSpPr>
        <p:spPr>
          <a:xfrm>
            <a:off x="1447800" y="1854200"/>
            <a:ext cx="14109700" cy="4038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6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Titeltext</a:t>
            </a:r>
          </a:p>
        </p:txBody>
      </p:sp>
      <p:sp>
        <p:nvSpPr>
          <p:cNvPr id="19" name="Textebene 1"/>
          <p:cNvSpPr txBox="1">
            <a:spLocks noGrp="1"/>
          </p:cNvSpPr>
          <p:nvPr>
            <p:ph type="body" sz="quarter" idx="14"/>
          </p:nvPr>
        </p:nvSpPr>
        <p:spPr>
          <a:xfrm>
            <a:off x="1447800" y="6794500"/>
            <a:ext cx="14109700" cy="2726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0"/>
              </a:spcBef>
              <a:buSzTx/>
              <a:buNone/>
              <a:defRPr sz="4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 1</a:t>
            </a:r>
          </a:p>
        </p:txBody>
      </p:sp>
      <p:sp>
        <p:nvSpPr>
          <p:cNvPr id="20" name="Textebene 2…"/>
          <p:cNvSpPr txBox="1">
            <a:spLocks noGrp="1"/>
          </p:cNvSpPr>
          <p:nvPr>
            <p:ph type="body" sz="quarter" idx="15"/>
          </p:nvPr>
        </p:nvSpPr>
        <p:spPr>
          <a:xfrm>
            <a:off x="1447800" y="10552371"/>
            <a:ext cx="2005212" cy="95477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Textebene 2</a:t>
            </a:r>
          </a:p>
          <a:p>
            <a:pPr marL="0" lvl="2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Textebene 3</a:t>
            </a:r>
          </a:p>
        </p:txBody>
      </p:sp>
      <p:sp>
        <p:nvSpPr>
          <p:cNvPr id="21" name="Textebene 4"/>
          <p:cNvSpPr txBox="1">
            <a:spLocks noGrp="1"/>
          </p:cNvSpPr>
          <p:nvPr>
            <p:ph type="body" sz="quarter" idx="16"/>
          </p:nvPr>
        </p:nvSpPr>
        <p:spPr>
          <a:xfrm>
            <a:off x="13716694" y="11022651"/>
            <a:ext cx="1913472" cy="4844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3" indent="0"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Textebene 4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TEXT 2 Spalten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151" name="ph-kringel-rot.gif" descr="ph-kringel-ro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ebene 1…"/>
          <p:cNvSpPr txBox="1">
            <a:spLocks noGrp="1"/>
          </p:cNvSpPr>
          <p:nvPr>
            <p:ph type="body" sz="half" idx="14"/>
          </p:nvPr>
        </p:nvSpPr>
        <p:spPr>
          <a:xfrm>
            <a:off x="14478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/>
              <a:t>Textebene 1</a:t>
            </a:r>
          </a:p>
          <a:p>
            <a:pPr lvl="1"/>
            <a:r>
              <a:rPr dirty="0"/>
              <a:t>Textebene 2</a:t>
            </a:r>
          </a:p>
          <a:p>
            <a:pPr lvl="2"/>
            <a:r>
              <a:rPr dirty="0"/>
              <a:t>Textebene 3</a:t>
            </a:r>
          </a:p>
          <a:p>
            <a:pPr lvl="3"/>
            <a:r>
              <a:rPr dirty="0"/>
              <a:t>Textebene 4</a:t>
            </a:r>
          </a:p>
          <a:p>
            <a:pPr lvl="4"/>
            <a:r>
              <a:rPr dirty="0"/>
              <a:t>Textebene 5</a:t>
            </a:r>
          </a:p>
        </p:txBody>
      </p:sp>
      <p:sp>
        <p:nvSpPr>
          <p:cNvPr id="153" name="Textebene 1…"/>
          <p:cNvSpPr txBox="1">
            <a:spLocks noGrp="1"/>
          </p:cNvSpPr>
          <p:nvPr>
            <p:ph type="body" sz="half" idx="15"/>
          </p:nvPr>
        </p:nvSpPr>
        <p:spPr>
          <a:xfrm>
            <a:off x="83439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grpSp>
        <p:nvGrpSpPr>
          <p:cNvPr id="15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15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5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1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2 Bilder links ROT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Titeltext</a:t>
            </a:r>
          </a:p>
        </p:txBody>
      </p:sp>
      <p:pic>
        <p:nvPicPr>
          <p:cNvPr id="248" name="ph-kringel-rot.gif" descr="ph-kringel-ro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ebene 1…"/>
          <p:cNvSpPr txBox="1">
            <a:spLocks noGrp="1"/>
          </p:cNvSpPr>
          <p:nvPr>
            <p:ph type="body" sz="half" idx="14"/>
          </p:nvPr>
        </p:nvSpPr>
        <p:spPr>
          <a:xfrm>
            <a:off x="8343900" y="3077368"/>
            <a:ext cx="6319243" cy="90892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lnSpc>
                <a:spcPct val="120000"/>
              </a:lnSpc>
              <a:spcBef>
                <a:spcPts val="2500"/>
              </a:spcBef>
              <a:defRPr sz="36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sz="30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50" name="Bild"/>
          <p:cNvSpPr>
            <a:spLocks noGrp="1"/>
          </p:cNvSpPr>
          <p:nvPr>
            <p:ph type="pic" sz="quarter" idx="15"/>
          </p:nvPr>
        </p:nvSpPr>
        <p:spPr>
          <a:xfrm>
            <a:off x="1447800" y="3251199"/>
            <a:ext cx="6284335" cy="37464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1" name="Textebene"/>
          <p:cNvSpPr txBox="1">
            <a:spLocks noGrp="1"/>
          </p:cNvSpPr>
          <p:nvPr>
            <p:ph type="body" sz="quarter" idx="16"/>
          </p:nvPr>
        </p:nvSpPr>
        <p:spPr>
          <a:xfrm>
            <a:off x="1447800" y="11458861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sp>
        <p:nvSpPr>
          <p:cNvPr id="252" name="Bild"/>
          <p:cNvSpPr>
            <a:spLocks noGrp="1"/>
          </p:cNvSpPr>
          <p:nvPr>
            <p:ph type="pic" sz="quarter" idx="17"/>
          </p:nvPr>
        </p:nvSpPr>
        <p:spPr>
          <a:xfrm>
            <a:off x="1447800" y="7689849"/>
            <a:ext cx="6284335" cy="37464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3" name="Textebene"/>
          <p:cNvSpPr txBox="1">
            <a:spLocks noGrp="1"/>
          </p:cNvSpPr>
          <p:nvPr>
            <p:ph type="body" sz="quarter" idx="18"/>
          </p:nvPr>
        </p:nvSpPr>
        <p:spPr>
          <a:xfrm>
            <a:off x="1447800" y="7012418"/>
            <a:ext cx="6284517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grpSp>
        <p:nvGrpSpPr>
          <p:cNvPr id="25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25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5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2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altsfolie 2 Bilder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285" name="ph-kringel-rot.gif" descr="ph-kringel-ro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290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91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92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93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2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8" name="Bild"/>
          <p:cNvSpPr>
            <a:spLocks noGrp="1"/>
          </p:cNvSpPr>
          <p:nvPr>
            <p:ph type="pic" sz="half" idx="14"/>
          </p:nvPr>
        </p:nvSpPr>
        <p:spPr>
          <a:xfrm>
            <a:off x="1447800" y="3251199"/>
            <a:ext cx="6284335" cy="81509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" name="Textebene"/>
          <p:cNvSpPr txBox="1">
            <a:spLocks noGrp="1"/>
          </p:cNvSpPr>
          <p:nvPr>
            <p:ph type="body" sz="quarter" idx="15"/>
          </p:nvPr>
        </p:nvSpPr>
        <p:spPr>
          <a:xfrm>
            <a:off x="1447800" y="11402869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Textebene</a:t>
            </a:r>
          </a:p>
        </p:txBody>
      </p:sp>
      <p:sp>
        <p:nvSpPr>
          <p:cNvPr id="20" name="Bild"/>
          <p:cNvSpPr>
            <a:spLocks noGrp="1"/>
          </p:cNvSpPr>
          <p:nvPr>
            <p:ph type="pic" sz="half" idx="16"/>
          </p:nvPr>
        </p:nvSpPr>
        <p:spPr>
          <a:xfrm>
            <a:off x="8384165" y="3251199"/>
            <a:ext cx="6284335" cy="81509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" name="Textebene"/>
          <p:cNvSpPr txBox="1">
            <a:spLocks noGrp="1"/>
          </p:cNvSpPr>
          <p:nvPr>
            <p:ph type="body" sz="quarter" idx="17"/>
          </p:nvPr>
        </p:nvSpPr>
        <p:spPr>
          <a:xfrm>
            <a:off x="8384165" y="11402134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Textebene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9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1 Bild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0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4800" b="1">
                <a:solidFill>
                  <a:srgbClr val="BE342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pic>
        <p:nvPicPr>
          <p:cNvPr id="319" name="ph-kringel-rot.gif" descr="ph-kringel-ro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ild"/>
          <p:cNvSpPr>
            <a:spLocks noGrp="1"/>
          </p:cNvSpPr>
          <p:nvPr>
            <p:ph type="pic" idx="14"/>
          </p:nvPr>
        </p:nvSpPr>
        <p:spPr>
          <a:xfrm>
            <a:off x="1498600" y="3251200"/>
            <a:ext cx="14058620" cy="815093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1" name="Textebene"/>
          <p:cNvSpPr txBox="1">
            <a:spLocks noGrp="1"/>
          </p:cNvSpPr>
          <p:nvPr>
            <p:ph type="body" sz="quarter" idx="15"/>
          </p:nvPr>
        </p:nvSpPr>
        <p:spPr>
          <a:xfrm>
            <a:off x="1478719" y="11479643"/>
            <a:ext cx="6284516" cy="45951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20000"/>
              </a:lnSpc>
              <a:spcBef>
                <a:spcPts val="2500"/>
              </a:spcBef>
              <a:buSzTx/>
              <a:buNone/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Textebene</a:t>
            </a:r>
          </a:p>
        </p:txBody>
      </p:sp>
      <p:grpSp>
        <p:nvGrpSpPr>
          <p:cNvPr id="326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322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3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4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325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3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anz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912" y="493702"/>
            <a:ext cx="14082889" cy="191158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343379" y="3088640"/>
            <a:ext cx="7097890" cy="88745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712201" y="3088640"/>
            <a:ext cx="7097888" cy="88745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941917" y="12382500"/>
            <a:ext cx="785471" cy="28725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8AE6A745-7E07-4DC0-AD9D-C1CB39ECA72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824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941917" y="12382500"/>
            <a:ext cx="785471" cy="28725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1FBF558D-8326-46C7-819F-1EEDF0A0D9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037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sfolie TEXT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eltext"/>
          <p:cNvSpPr txBox="1">
            <a:spLocks noGrp="1"/>
          </p:cNvSpPr>
          <p:nvPr>
            <p:ph type="body" sz="quarter" idx="13"/>
          </p:nvPr>
        </p:nvSpPr>
        <p:spPr>
          <a:xfrm>
            <a:off x="1447801" y="793750"/>
            <a:ext cx="14109700" cy="17653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337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4"/>
          </p:nvPr>
        </p:nvSpPr>
        <p:spPr>
          <a:xfrm>
            <a:off x="1447801" y="3111501"/>
            <a:ext cx="14109700" cy="8762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2249"/>
              </a:spcBef>
              <a:buSzTx/>
              <a:buNone/>
              <a:defRPr sz="281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57148" indent="-357148">
              <a:spcBef>
                <a:spcPts val="2249"/>
              </a:spcBef>
              <a:defRPr sz="2812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69654" indent="-357148">
              <a:spcBef>
                <a:spcPts val="2249"/>
              </a:spcBef>
              <a:defRPr sz="253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12514">
              <a:spcBef>
                <a:spcPts val="2249"/>
              </a:spcBef>
              <a:defRPr sz="2109">
                <a:latin typeface="Arial"/>
                <a:ea typeface="Arial"/>
                <a:cs typeface="Arial"/>
                <a:sym typeface="Arial"/>
              </a:defRPr>
            </a:lvl4pPr>
            <a:lvl5pPr marL="1125019">
              <a:spcBef>
                <a:spcPts val="2249"/>
              </a:spcBef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91" name="ph-kringel-rot.gif" descr="ph-kringel-ro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0" y="406399"/>
            <a:ext cx="2921000" cy="184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Gruppieren"/>
          <p:cNvGrpSpPr/>
          <p:nvPr/>
        </p:nvGrpSpPr>
        <p:grpSpPr>
          <a:xfrm>
            <a:off x="-2" y="1"/>
            <a:ext cx="396003" cy="13003201"/>
            <a:chOff x="0" y="0"/>
            <a:chExt cx="396000" cy="13003200"/>
          </a:xfrm>
        </p:grpSpPr>
        <p:sp>
          <p:nvSpPr>
            <p:cNvPr id="92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3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4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  <p:sp>
          <p:nvSpPr>
            <p:cNvPr id="95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 sz="2531"/>
            </a:p>
          </p:txBody>
        </p:sp>
      </p:grpSp>
      <p:sp>
        <p:nvSpPr>
          <p:cNvPr id="9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5317019" y="12382500"/>
            <a:ext cx="410369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0616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-kringel-schwarz.gif" descr="ph-kringel-schwarz.gif"/>
          <p:cNvPicPr>
            <a:picLocks noChangeAspect="1"/>
          </p:cNvPicPr>
          <p:nvPr/>
        </p:nvPicPr>
        <p:blipFill>
          <a:blip r:embed="rId11">
            <a:extLst/>
          </a:blip>
          <a:srcRect l="19999" t="17937" r="20205" b="18882"/>
          <a:stretch>
            <a:fillRect/>
          </a:stretch>
        </p:blipFill>
        <p:spPr>
          <a:xfrm>
            <a:off x="14249397" y="924425"/>
            <a:ext cx="1328945" cy="88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53" extrusionOk="0">
                <a:moveTo>
                  <a:pt x="21355" y="7"/>
                </a:moveTo>
                <a:cubicBezTo>
                  <a:pt x="21234" y="-65"/>
                  <a:pt x="21002" y="414"/>
                  <a:pt x="20835" y="1180"/>
                </a:cubicBezTo>
                <a:cubicBezTo>
                  <a:pt x="20553" y="2476"/>
                  <a:pt x="19763" y="5460"/>
                  <a:pt x="19410" y="6557"/>
                </a:cubicBezTo>
                <a:cubicBezTo>
                  <a:pt x="19058" y="7652"/>
                  <a:pt x="17607" y="10794"/>
                  <a:pt x="16849" y="12106"/>
                </a:cubicBezTo>
                <a:cubicBezTo>
                  <a:pt x="14192" y="16706"/>
                  <a:pt x="9325" y="19654"/>
                  <a:pt x="5867" y="18752"/>
                </a:cubicBezTo>
                <a:cubicBezTo>
                  <a:pt x="4493" y="18394"/>
                  <a:pt x="3833" y="17873"/>
                  <a:pt x="2946" y="16453"/>
                </a:cubicBezTo>
                <a:cubicBezTo>
                  <a:pt x="721" y="12890"/>
                  <a:pt x="1255" y="8661"/>
                  <a:pt x="4133" y="7047"/>
                </a:cubicBezTo>
                <a:cubicBezTo>
                  <a:pt x="5287" y="6400"/>
                  <a:pt x="6285" y="6416"/>
                  <a:pt x="7272" y="7105"/>
                </a:cubicBezTo>
                <a:cubicBezTo>
                  <a:pt x="8535" y="7986"/>
                  <a:pt x="9678" y="10247"/>
                  <a:pt x="9500" y="11500"/>
                </a:cubicBezTo>
                <a:cubicBezTo>
                  <a:pt x="9472" y="11694"/>
                  <a:pt x="9584" y="11827"/>
                  <a:pt x="9769" y="11827"/>
                </a:cubicBezTo>
                <a:cubicBezTo>
                  <a:pt x="10018" y="11827"/>
                  <a:pt x="10090" y="11642"/>
                  <a:pt x="10129" y="10933"/>
                </a:cubicBezTo>
                <a:cubicBezTo>
                  <a:pt x="10203" y="9589"/>
                  <a:pt x="9768" y="7968"/>
                  <a:pt x="8967" y="6595"/>
                </a:cubicBezTo>
                <a:cubicBezTo>
                  <a:pt x="7773" y="4551"/>
                  <a:pt x="6562" y="3959"/>
                  <a:pt x="4499" y="4412"/>
                </a:cubicBezTo>
                <a:cubicBezTo>
                  <a:pt x="2683" y="4810"/>
                  <a:pt x="1022" y="6860"/>
                  <a:pt x="244" y="9654"/>
                </a:cubicBezTo>
                <a:cubicBezTo>
                  <a:pt x="-45" y="10689"/>
                  <a:pt x="-89" y="14057"/>
                  <a:pt x="173" y="15241"/>
                </a:cubicBezTo>
                <a:cubicBezTo>
                  <a:pt x="624" y="17278"/>
                  <a:pt x="1889" y="19217"/>
                  <a:pt x="3517" y="20368"/>
                </a:cubicBezTo>
                <a:cubicBezTo>
                  <a:pt x="4015" y="20720"/>
                  <a:pt x="4138" y="20765"/>
                  <a:pt x="5000" y="20935"/>
                </a:cubicBezTo>
                <a:cubicBezTo>
                  <a:pt x="5301" y="20995"/>
                  <a:pt x="5563" y="21065"/>
                  <a:pt x="5584" y="21089"/>
                </a:cubicBezTo>
                <a:cubicBezTo>
                  <a:pt x="5606" y="21113"/>
                  <a:pt x="5691" y="21140"/>
                  <a:pt x="5770" y="21156"/>
                </a:cubicBezTo>
                <a:cubicBezTo>
                  <a:pt x="5849" y="21173"/>
                  <a:pt x="5960" y="21258"/>
                  <a:pt x="6014" y="21339"/>
                </a:cubicBezTo>
                <a:cubicBezTo>
                  <a:pt x="6145" y="21535"/>
                  <a:pt x="6901" y="21464"/>
                  <a:pt x="7144" y="21233"/>
                </a:cubicBezTo>
                <a:cubicBezTo>
                  <a:pt x="7250" y="21133"/>
                  <a:pt x="7645" y="21079"/>
                  <a:pt x="8017" y="21108"/>
                </a:cubicBezTo>
                <a:cubicBezTo>
                  <a:pt x="8389" y="21137"/>
                  <a:pt x="8792" y="21062"/>
                  <a:pt x="8915" y="20945"/>
                </a:cubicBezTo>
                <a:cubicBezTo>
                  <a:pt x="9039" y="20827"/>
                  <a:pt x="9198" y="20713"/>
                  <a:pt x="9262" y="20695"/>
                </a:cubicBezTo>
                <a:cubicBezTo>
                  <a:pt x="9327" y="20677"/>
                  <a:pt x="9412" y="20640"/>
                  <a:pt x="9455" y="20608"/>
                </a:cubicBezTo>
                <a:cubicBezTo>
                  <a:pt x="9540" y="20544"/>
                  <a:pt x="9531" y="20547"/>
                  <a:pt x="10315" y="20272"/>
                </a:cubicBezTo>
                <a:cubicBezTo>
                  <a:pt x="10616" y="20166"/>
                  <a:pt x="11037" y="19971"/>
                  <a:pt x="11252" y="19839"/>
                </a:cubicBezTo>
                <a:cubicBezTo>
                  <a:pt x="11712" y="19556"/>
                  <a:pt x="11829" y="19508"/>
                  <a:pt x="12337" y="19377"/>
                </a:cubicBezTo>
                <a:cubicBezTo>
                  <a:pt x="12547" y="19323"/>
                  <a:pt x="12747" y="19126"/>
                  <a:pt x="12780" y="18944"/>
                </a:cubicBezTo>
                <a:cubicBezTo>
                  <a:pt x="12949" y="18008"/>
                  <a:pt x="12972" y="17971"/>
                  <a:pt x="13190" y="18242"/>
                </a:cubicBezTo>
                <a:cubicBezTo>
                  <a:pt x="13355" y="18447"/>
                  <a:pt x="13422" y="18430"/>
                  <a:pt x="13492" y="18156"/>
                </a:cubicBezTo>
                <a:cubicBezTo>
                  <a:pt x="13542" y="17959"/>
                  <a:pt x="13691" y="17790"/>
                  <a:pt x="13819" y="17790"/>
                </a:cubicBezTo>
                <a:cubicBezTo>
                  <a:pt x="13948" y="17790"/>
                  <a:pt x="14132" y="17586"/>
                  <a:pt x="14224" y="17329"/>
                </a:cubicBezTo>
                <a:cubicBezTo>
                  <a:pt x="14316" y="17071"/>
                  <a:pt x="14497" y="16857"/>
                  <a:pt x="14628" y="16857"/>
                </a:cubicBezTo>
                <a:cubicBezTo>
                  <a:pt x="14759" y="16857"/>
                  <a:pt x="14820" y="16745"/>
                  <a:pt x="14763" y="16607"/>
                </a:cubicBezTo>
                <a:cubicBezTo>
                  <a:pt x="14706" y="16470"/>
                  <a:pt x="14800" y="16301"/>
                  <a:pt x="14975" y="16232"/>
                </a:cubicBezTo>
                <a:cubicBezTo>
                  <a:pt x="15149" y="16164"/>
                  <a:pt x="15329" y="15970"/>
                  <a:pt x="15373" y="15799"/>
                </a:cubicBezTo>
                <a:cubicBezTo>
                  <a:pt x="15419" y="15618"/>
                  <a:pt x="15584" y="15543"/>
                  <a:pt x="15771" y="15617"/>
                </a:cubicBezTo>
                <a:cubicBezTo>
                  <a:pt x="16009" y="15710"/>
                  <a:pt x="16128" y="15594"/>
                  <a:pt x="16239" y="15155"/>
                </a:cubicBezTo>
                <a:cubicBezTo>
                  <a:pt x="16322" y="14831"/>
                  <a:pt x="16468" y="14491"/>
                  <a:pt x="16560" y="14405"/>
                </a:cubicBezTo>
                <a:cubicBezTo>
                  <a:pt x="16653" y="14319"/>
                  <a:pt x="16690" y="14161"/>
                  <a:pt x="16644" y="14049"/>
                </a:cubicBezTo>
                <a:cubicBezTo>
                  <a:pt x="16597" y="13936"/>
                  <a:pt x="16806" y="13666"/>
                  <a:pt x="17106" y="13453"/>
                </a:cubicBezTo>
                <a:cubicBezTo>
                  <a:pt x="17406" y="13239"/>
                  <a:pt x="17632" y="12944"/>
                  <a:pt x="17613" y="12799"/>
                </a:cubicBezTo>
                <a:cubicBezTo>
                  <a:pt x="17594" y="12653"/>
                  <a:pt x="17742" y="12497"/>
                  <a:pt x="17940" y="12452"/>
                </a:cubicBezTo>
                <a:cubicBezTo>
                  <a:pt x="18142" y="12406"/>
                  <a:pt x="18364" y="12132"/>
                  <a:pt x="18441" y="11827"/>
                </a:cubicBezTo>
                <a:cubicBezTo>
                  <a:pt x="18517" y="11528"/>
                  <a:pt x="18657" y="11207"/>
                  <a:pt x="18756" y="11115"/>
                </a:cubicBezTo>
                <a:cubicBezTo>
                  <a:pt x="19011" y="10879"/>
                  <a:pt x="19593" y="8882"/>
                  <a:pt x="19603" y="8211"/>
                </a:cubicBezTo>
                <a:cubicBezTo>
                  <a:pt x="19607" y="7900"/>
                  <a:pt x="19700" y="7601"/>
                  <a:pt x="19808" y="7547"/>
                </a:cubicBezTo>
                <a:cubicBezTo>
                  <a:pt x="19916" y="7493"/>
                  <a:pt x="19966" y="7358"/>
                  <a:pt x="19917" y="7239"/>
                </a:cubicBezTo>
                <a:cubicBezTo>
                  <a:pt x="19868" y="7121"/>
                  <a:pt x="19938" y="6961"/>
                  <a:pt x="20071" y="6884"/>
                </a:cubicBezTo>
                <a:cubicBezTo>
                  <a:pt x="20205" y="6807"/>
                  <a:pt x="20278" y="6650"/>
                  <a:pt x="20232" y="6537"/>
                </a:cubicBezTo>
                <a:cubicBezTo>
                  <a:pt x="20185" y="6425"/>
                  <a:pt x="20233" y="6089"/>
                  <a:pt x="20341" y="5797"/>
                </a:cubicBezTo>
                <a:cubicBezTo>
                  <a:pt x="20449" y="5504"/>
                  <a:pt x="20527" y="5185"/>
                  <a:pt x="20508" y="5085"/>
                </a:cubicBezTo>
                <a:cubicBezTo>
                  <a:pt x="20489" y="4985"/>
                  <a:pt x="20578" y="4842"/>
                  <a:pt x="20707" y="4768"/>
                </a:cubicBezTo>
                <a:cubicBezTo>
                  <a:pt x="20836" y="4693"/>
                  <a:pt x="20898" y="4533"/>
                  <a:pt x="20848" y="4412"/>
                </a:cubicBezTo>
                <a:cubicBezTo>
                  <a:pt x="20798" y="4291"/>
                  <a:pt x="20826" y="4067"/>
                  <a:pt x="20912" y="3912"/>
                </a:cubicBezTo>
                <a:cubicBezTo>
                  <a:pt x="20998" y="3756"/>
                  <a:pt x="21079" y="3547"/>
                  <a:pt x="21086" y="3450"/>
                </a:cubicBezTo>
                <a:cubicBezTo>
                  <a:pt x="21092" y="3353"/>
                  <a:pt x="21191" y="2924"/>
                  <a:pt x="21310" y="2498"/>
                </a:cubicBezTo>
                <a:cubicBezTo>
                  <a:pt x="21429" y="2071"/>
                  <a:pt x="21511" y="1465"/>
                  <a:pt x="21490" y="1151"/>
                </a:cubicBezTo>
                <a:cubicBezTo>
                  <a:pt x="21469" y="838"/>
                  <a:pt x="21443" y="438"/>
                  <a:pt x="21432" y="267"/>
                </a:cubicBezTo>
                <a:cubicBezTo>
                  <a:pt x="21422" y="111"/>
                  <a:pt x="21396" y="31"/>
                  <a:pt x="21355" y="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h-kringel-rot.gif" descr="ph-kringel-rot.g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3208000" y="406400"/>
            <a:ext cx="2921000" cy="184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pieren"/>
          <p:cNvGrpSpPr/>
          <p:nvPr/>
        </p:nvGrpSpPr>
        <p:grpSpPr>
          <a:xfrm>
            <a:off x="-1" y="-1"/>
            <a:ext cx="396002" cy="13003202"/>
            <a:chOff x="0" y="0"/>
            <a:chExt cx="396000" cy="13003200"/>
          </a:xfrm>
        </p:grpSpPr>
        <p:sp>
          <p:nvSpPr>
            <p:cNvPr id="4" name="Rechteck"/>
            <p:cNvSpPr/>
            <p:nvPr/>
          </p:nvSpPr>
          <p:spPr>
            <a:xfrm>
              <a:off x="0" y="-1"/>
              <a:ext cx="396001" cy="3250802"/>
            </a:xfrm>
            <a:prstGeom prst="rect">
              <a:avLst/>
            </a:prstGeom>
            <a:solidFill>
              <a:srgbClr val="D11F2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" name="Rechteck"/>
            <p:cNvSpPr/>
            <p:nvPr/>
          </p:nvSpPr>
          <p:spPr>
            <a:xfrm>
              <a:off x="-1" y="3250800"/>
              <a:ext cx="396002" cy="3250801"/>
            </a:xfrm>
            <a:prstGeom prst="rect">
              <a:avLst/>
            </a:prstGeom>
            <a:solidFill>
              <a:srgbClr val="EE671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" name="Rechteck"/>
            <p:cNvSpPr/>
            <p:nvPr/>
          </p:nvSpPr>
          <p:spPr>
            <a:xfrm>
              <a:off x="0" y="9752400"/>
              <a:ext cx="396001" cy="3250801"/>
            </a:xfrm>
            <a:prstGeom prst="rect">
              <a:avLst/>
            </a:prstGeom>
            <a:solidFill>
              <a:srgbClr val="F9B600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7" name="Rechteck"/>
            <p:cNvSpPr/>
            <p:nvPr/>
          </p:nvSpPr>
          <p:spPr>
            <a:xfrm>
              <a:off x="0" y="6501600"/>
              <a:ext cx="396001" cy="3250801"/>
            </a:xfrm>
            <a:prstGeom prst="rect">
              <a:avLst/>
            </a:prstGeom>
            <a:solidFill>
              <a:srgbClr val="F29115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9" name="Titeltext"/>
          <p:cNvSpPr txBox="1">
            <a:spLocks noGrp="1"/>
          </p:cNvSpPr>
          <p:nvPr>
            <p:ph type="title"/>
          </p:nvPr>
        </p:nvSpPr>
        <p:spPr>
          <a:xfrm>
            <a:off x="723900" y="431800"/>
            <a:ext cx="148336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Titeltext</a:t>
            </a:r>
          </a:p>
        </p:txBody>
      </p:sp>
      <p:sp>
        <p:nvSpPr>
          <p:cNvPr id="10" name="Textebene 1…"/>
          <p:cNvSpPr txBox="1">
            <a:spLocks noGrp="1"/>
          </p:cNvSpPr>
          <p:nvPr>
            <p:ph type="body" idx="1"/>
          </p:nvPr>
        </p:nvSpPr>
        <p:spPr>
          <a:xfrm>
            <a:off x="723900" y="3111500"/>
            <a:ext cx="14833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5443618" y="12382500"/>
            <a:ext cx="283770" cy="275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4" r:id="rId3"/>
    <p:sldLayoutId id="2147483666" r:id="rId4"/>
    <p:sldLayoutId id="2147483668" r:id="rId5"/>
    <p:sldLayoutId id="2147483678" r:id="rId6"/>
    <p:sldLayoutId id="2147483680" r:id="rId7"/>
    <p:sldLayoutId id="2147483681" r:id="rId8"/>
    <p:sldLayoutId id="2147483682" r:id="rId9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marL="0" marR="0" indent="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2286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4572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6858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9144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11430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13716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16002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1828800" algn="l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266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1pPr>
      <a:lvl2pPr marL="711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2pPr>
      <a:lvl3pPr marL="1155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3pPr>
      <a:lvl4pPr marL="1600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4pPr>
      <a:lvl5pPr marL="2044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5pPr>
      <a:lvl6pPr marL="2489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6pPr>
      <a:lvl7pPr marL="2933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7pPr>
      <a:lvl8pPr marL="33782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8pPr>
      <a:lvl9pPr marL="3822700" marR="0" indent="-266700" algn="l" defTabSz="774700" latinLnBrk="0">
        <a:lnSpc>
          <a:spcPct val="100000"/>
        </a:lnSpc>
        <a:spcBef>
          <a:spcPts val="64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774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ph-weingarten-de.zoom.us/j/99890938825?pwd=NGg1MkpkblNZMWVYdmxBcGFsYlRzdz09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p-werner@web.de" TargetMode="External"/><Relationship Id="rId7" Type="http://schemas.openxmlformats.org/officeDocument/2006/relationships/image" Target="../media/image37.jpeg"/><Relationship Id="rId2" Type="http://schemas.openxmlformats.org/officeDocument/2006/relationships/hyperlink" Target="mailto:lukas.albrecht@stud.ph-weingarten.d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mailto:jana.zielke@stud.ph-weingarten.d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chwab@ph-weingarten.de" TargetMode="External"/><Relationship Id="rId7" Type="http://schemas.openxmlformats.org/officeDocument/2006/relationships/image" Target="../media/image7.png"/><Relationship Id="rId2" Type="http://schemas.openxmlformats.org/officeDocument/2006/relationships/hyperlink" Target="mailto:krautter@ph-weingarten.d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hyperlink" Target="mailto:zachenbacher@ph-weingarten.d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eographie.ph-weingarten.de/das-fach/fachschaft" TargetMode="External"/><Relationship Id="rId2" Type="http://schemas.openxmlformats.org/officeDocument/2006/relationships/hyperlink" Target="mailto:stufa-geographie@gmx.de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ie.ph-weingarten.de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geographie.ph-weingarten.de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r="17332" b="42181"/>
          <a:stretch/>
        </p:blipFill>
        <p:spPr>
          <a:xfrm>
            <a:off x="606353" y="2783957"/>
            <a:ext cx="15526585" cy="5586153"/>
          </a:xfrm>
          <a:prstGeom prst="rect">
            <a:avLst/>
          </a:prstGeom>
        </p:spPr>
      </p:pic>
      <p:sp>
        <p:nvSpPr>
          <p:cNvPr id="454" name="Titeltext"/>
          <p:cNvSpPr txBox="1">
            <a:spLocks noGrp="1"/>
          </p:cNvSpPr>
          <p:nvPr>
            <p:ph type="body" idx="13"/>
          </p:nvPr>
        </p:nvSpPr>
        <p:spPr>
          <a:xfrm>
            <a:off x="1447800" y="1854200"/>
            <a:ext cx="14109700" cy="370077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7200" dirty="0" smtClean="0"/>
              <a:t>Semestereinstiegswoche PH Weingarten</a:t>
            </a:r>
            <a:endParaRPr sz="7200" dirty="0"/>
          </a:p>
        </p:txBody>
      </p:sp>
      <p:sp>
        <p:nvSpPr>
          <p:cNvPr id="455" name="Textebene 1"/>
          <p:cNvSpPr txBox="1">
            <a:spLocks noGrp="1"/>
          </p:cNvSpPr>
          <p:nvPr>
            <p:ph type="body" idx="14"/>
          </p:nvPr>
        </p:nvSpPr>
        <p:spPr>
          <a:xfrm>
            <a:off x="1314795" y="8594690"/>
            <a:ext cx="14109700" cy="272643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Informationen </a:t>
            </a:r>
          </a:p>
          <a:p>
            <a:pPr algn="ctr"/>
            <a:r>
              <a:rPr lang="de-DE" dirty="0" smtClean="0">
                <a:solidFill>
                  <a:srgbClr val="C00000"/>
                </a:solidFill>
              </a:rPr>
              <a:t>Fach </a:t>
            </a:r>
            <a:r>
              <a:rPr lang="de-DE" dirty="0" smtClean="0">
                <a:solidFill>
                  <a:schemeClr val="accent5"/>
                </a:solidFill>
              </a:rPr>
              <a:t>Geographie </a:t>
            </a:r>
            <a:br>
              <a:rPr lang="de-DE" dirty="0" smtClean="0">
                <a:solidFill>
                  <a:schemeClr val="accent5"/>
                </a:solidFill>
              </a:rPr>
            </a:br>
            <a:r>
              <a:rPr lang="de-DE" dirty="0" smtClean="0">
                <a:solidFill>
                  <a:schemeClr val="accent5"/>
                </a:solidFill>
              </a:rPr>
              <a:t>Master Lehramt Sekundarstufe</a:t>
            </a:r>
          </a:p>
        </p:txBody>
      </p:sp>
      <p:sp>
        <p:nvSpPr>
          <p:cNvPr id="456" name="Textebene 2…"/>
          <p:cNvSpPr txBox="1">
            <a:spLocks noGrp="1"/>
          </p:cNvSpPr>
          <p:nvPr>
            <p:ph type="body" idx="15"/>
          </p:nvPr>
        </p:nvSpPr>
        <p:spPr>
          <a:xfrm>
            <a:off x="1447800" y="11545703"/>
            <a:ext cx="10456389" cy="582724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 smtClean="0"/>
              <a:t>verantwortlich: Prof. Dr. Yvonne Krautter (Fachsprecherin Geographie)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481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Inhaltsplatzhalter 2"/>
          <p:cNvSpPr>
            <a:spLocks noGrp="1"/>
          </p:cNvSpPr>
          <p:nvPr>
            <p:ph idx="1"/>
          </p:nvPr>
        </p:nvSpPr>
        <p:spPr>
          <a:xfrm>
            <a:off x="971550" y="3111500"/>
            <a:ext cx="14833600" cy="8763000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800" dirty="0" smtClean="0">
                <a:solidFill>
                  <a:schemeClr val="tx1"/>
                </a:solidFill>
              </a:rPr>
              <a:t>Bitte nutzen Sie den für Sie zutreffenden </a:t>
            </a:r>
            <a:r>
              <a:rPr lang="de-DE" altLang="de-DE" sz="2800" b="1" dirty="0" smtClean="0">
                <a:solidFill>
                  <a:schemeClr val="tx1"/>
                </a:solidFill>
              </a:rPr>
              <a:t>Belegbogen</a:t>
            </a:r>
            <a:r>
              <a:rPr lang="de-DE" altLang="de-DE" sz="2800" dirty="0" smtClean="0">
                <a:solidFill>
                  <a:schemeClr val="tx1"/>
                </a:solidFill>
              </a:rPr>
              <a:t> für die Planung des Geographiestudiums: Rubrik Studium – Downloadbereich:</a:t>
            </a:r>
          </a:p>
          <a:p>
            <a:endParaRPr lang="de-DE" altLang="de-DE" dirty="0" smtClean="0"/>
          </a:p>
        </p:txBody>
      </p:sp>
      <p:pic>
        <p:nvPicPr>
          <p:cNvPr id="8199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35"/>
          <a:stretch/>
        </p:blipFill>
        <p:spPr bwMode="auto">
          <a:xfrm>
            <a:off x="3050823" y="4309535"/>
            <a:ext cx="12293600" cy="54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219200" y="431800"/>
            <a:ext cx="14338300" cy="1854200"/>
          </a:xfrm>
        </p:spPr>
        <p:txBody>
          <a:bodyPr/>
          <a:lstStyle/>
          <a:p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Homepage im Fach Geographie: </a:t>
            </a:r>
            <a:b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 Studium - Belegbögen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9" y="6176150"/>
            <a:ext cx="2200847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45911" y="869245"/>
            <a:ext cx="15364178" cy="1792112"/>
          </a:xfrm>
        </p:spPr>
        <p:txBody>
          <a:bodyPr/>
          <a:lstStyle/>
          <a:p>
            <a:r>
              <a:rPr lang="de-DE" altLang="de-DE" sz="4800" dirty="0" smtClean="0"/>
              <a:t>  </a:t>
            </a: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Belegbögen: </a:t>
            </a:r>
            <a:b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Ihr „Laufzettel“ durch das Geographiestudium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>
          <a:xfrm>
            <a:off x="723900" y="3111500"/>
            <a:ext cx="14833600" cy="8326813"/>
          </a:xfrm>
        </p:spPr>
        <p:txBody>
          <a:bodyPr/>
          <a:lstStyle/>
          <a:p>
            <a:r>
              <a:rPr lang="de-DE" altLang="de-DE" dirty="0" smtClean="0">
                <a:solidFill>
                  <a:schemeClr val="tx1"/>
                </a:solidFill>
              </a:rPr>
              <a:t>Auf dem </a:t>
            </a:r>
            <a:r>
              <a:rPr lang="de-DE" altLang="de-DE" b="1" dirty="0" smtClean="0">
                <a:solidFill>
                  <a:schemeClr val="tx1"/>
                </a:solidFill>
              </a:rPr>
              <a:t>Belegbogen</a:t>
            </a:r>
            <a:r>
              <a:rPr lang="de-DE" altLang="de-DE" dirty="0" smtClean="0">
                <a:solidFill>
                  <a:schemeClr val="tx1"/>
                </a:solidFill>
              </a:rPr>
              <a:t> finden Sie alle Module und alle Lehrveranstaltungen, </a:t>
            </a:r>
            <a:r>
              <a:rPr lang="de-DE" altLang="de-DE" dirty="0">
                <a:solidFill>
                  <a:schemeClr val="tx1"/>
                </a:solidFill>
              </a:rPr>
              <a:t/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die für Ihr Geographie-Studium relevant sind. </a:t>
            </a:r>
          </a:p>
          <a:p>
            <a:r>
              <a:rPr lang="de-DE" altLang="de-DE" dirty="0" smtClean="0">
                <a:solidFill>
                  <a:schemeClr val="tx1"/>
                </a:solidFill>
              </a:rPr>
              <a:t>Drucken Sie sich </a:t>
            </a:r>
            <a:r>
              <a:rPr lang="de-DE" altLang="de-DE" dirty="0">
                <a:solidFill>
                  <a:schemeClr val="tx1"/>
                </a:solidFill>
              </a:rPr>
              <a:t>den </a:t>
            </a:r>
            <a:r>
              <a:rPr lang="de-DE" altLang="de-DE" dirty="0" smtClean="0">
                <a:solidFill>
                  <a:schemeClr val="tx1"/>
                </a:solidFill>
              </a:rPr>
              <a:t>für </a:t>
            </a:r>
            <a:r>
              <a:rPr lang="de-DE" altLang="de-DE" dirty="0">
                <a:solidFill>
                  <a:schemeClr val="tx1"/>
                </a:solidFill>
              </a:rPr>
              <a:t>Sie zutreffenden </a:t>
            </a:r>
            <a:r>
              <a:rPr lang="de-DE" altLang="de-DE" dirty="0" smtClean="0">
                <a:solidFill>
                  <a:schemeClr val="tx1"/>
                </a:solidFill>
              </a:rPr>
              <a:t>Belegbogen aus (MA Sek).</a:t>
            </a:r>
          </a:p>
          <a:p>
            <a:r>
              <a:rPr lang="de-DE" altLang="de-DE" b="1" dirty="0" smtClean="0">
                <a:solidFill>
                  <a:schemeClr val="tx1"/>
                </a:solidFill>
              </a:rPr>
              <a:t>Prüfungshinweise</a:t>
            </a:r>
            <a:r>
              <a:rPr lang="de-DE" altLang="de-DE" dirty="0" smtClean="0">
                <a:solidFill>
                  <a:schemeClr val="tx1"/>
                </a:solidFill>
              </a:rPr>
              <a:t> zu den Modulen sind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dort in Kurzform beschrieben.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/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Eine ausführliche Information zu einzelnen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b="1" dirty="0" smtClean="0">
                <a:solidFill>
                  <a:schemeClr val="tx1"/>
                </a:solidFill>
              </a:rPr>
              <a:t>Lehrveranstaltungen</a:t>
            </a:r>
            <a:r>
              <a:rPr lang="de-DE" altLang="de-DE" dirty="0" smtClean="0">
                <a:solidFill>
                  <a:schemeClr val="tx1"/>
                </a:solidFill>
              </a:rPr>
              <a:t>, </a:t>
            </a:r>
            <a:r>
              <a:rPr lang="de-DE" altLang="de-DE" b="1" dirty="0" smtClean="0">
                <a:solidFill>
                  <a:schemeClr val="tx1"/>
                </a:solidFill>
              </a:rPr>
              <a:t>Studienleistungen </a:t>
            </a:r>
            <a:br>
              <a:rPr lang="de-DE" altLang="de-DE" b="1" dirty="0" smtClean="0">
                <a:solidFill>
                  <a:schemeClr val="tx1"/>
                </a:solidFill>
              </a:rPr>
            </a:br>
            <a:r>
              <a:rPr lang="de-DE" altLang="de-DE" b="1" dirty="0" smtClean="0">
                <a:solidFill>
                  <a:schemeClr val="tx1"/>
                </a:solidFill>
              </a:rPr>
              <a:t>und Prüfungsmodalitäten </a:t>
            </a:r>
            <a:r>
              <a:rPr lang="de-DE" altLang="de-DE" dirty="0" smtClean="0">
                <a:solidFill>
                  <a:schemeClr val="tx1"/>
                </a:solidFill>
              </a:rPr>
              <a:t>erhalten Sie für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ausgewählte Veranstaltungen über unsere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weiteren Download-Angebote im </a:t>
            </a:r>
            <a:r>
              <a:rPr lang="de-DE" altLang="de-DE" dirty="0" err="1" smtClean="0">
                <a:solidFill>
                  <a:schemeClr val="tx1"/>
                </a:solidFill>
              </a:rPr>
              <a:t>Moopaed</a:t>
            </a:r>
            <a:r>
              <a:rPr lang="de-DE" altLang="de-DE" dirty="0" smtClean="0">
                <a:solidFill>
                  <a:schemeClr val="tx1"/>
                </a:solidFill>
              </a:rPr>
              <a:t>-Kurs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Fachberatung Geographie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und durch die  Dozenten im Rahmen der 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Lehrveranstaltungen</a:t>
            </a:r>
          </a:p>
          <a:p>
            <a:pPr marL="0" indent="0">
              <a:buNone/>
            </a:pPr>
            <a:r>
              <a:rPr lang="de-DE" altLang="de-DE" dirty="0">
                <a:solidFill>
                  <a:schemeClr val="tx1"/>
                </a:solidFill>
              </a:rPr>
              <a:t/>
            </a:r>
            <a:br>
              <a:rPr lang="de-DE" altLang="de-DE" dirty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								</a:t>
            </a:r>
            <a:br>
              <a:rPr lang="de-DE" altLang="de-DE" dirty="0" smtClean="0">
                <a:solidFill>
                  <a:schemeClr val="tx1"/>
                </a:solidFill>
              </a:rPr>
            </a:br>
            <a:r>
              <a:rPr lang="de-DE" altLang="de-DE" dirty="0" smtClean="0">
                <a:solidFill>
                  <a:schemeClr val="tx1"/>
                </a:solidFill>
              </a:rPr>
              <a:t>											</a:t>
            </a:r>
            <a:r>
              <a:rPr lang="de-DE" altLang="de-DE" dirty="0" smtClean="0"/>
              <a:t>Abbildung: Beispiel für einen Belegbogen</a:t>
            </a:r>
          </a:p>
          <a:p>
            <a:endParaRPr lang="de-DE" alt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621" y="5166318"/>
            <a:ext cx="6517879" cy="67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723899" y="869245"/>
            <a:ext cx="15086189" cy="1792112"/>
          </a:xfrm>
        </p:spPr>
        <p:txBody>
          <a:bodyPr/>
          <a:lstStyle/>
          <a:p>
            <a:r>
              <a:rPr lang="de-DE" altLang="de-DE" b="1" dirty="0" smtClean="0"/>
              <a:t>„Erstsemester“ im Masterstudium Lehramt Sek</a:t>
            </a:r>
            <a:r>
              <a:rPr lang="de-DE" altLang="de-DE" dirty="0" smtClean="0"/>
              <a:t>:</a:t>
            </a:r>
            <a:br>
              <a:rPr lang="de-DE" altLang="de-DE" dirty="0" smtClean="0"/>
            </a:br>
            <a:r>
              <a:rPr lang="de-DE" altLang="de-DE" dirty="0" smtClean="0"/>
              <a:t>Empfehlung von Veranstaltungen der Geographie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b="1" dirty="0" smtClean="0">
                <a:solidFill>
                  <a:schemeClr val="tx1"/>
                </a:solidFill>
              </a:rPr>
              <a:t>Empfehlungen im WS 2021/22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für Sek MA Studierende:</a:t>
            </a:r>
          </a:p>
          <a:p>
            <a:pPr marL="0" indent="0">
              <a:buNone/>
              <a:defRPr/>
            </a:pPr>
            <a:endParaRPr lang="de-DE" dirty="0" smtClean="0"/>
          </a:p>
          <a:p>
            <a:pPr marL="0" indent="0">
              <a:buNone/>
              <a:defRPr/>
            </a:pPr>
            <a:r>
              <a:rPr lang="de-DE" dirty="0" smtClean="0">
                <a:solidFill>
                  <a:schemeClr val="tx1"/>
                </a:solidFill>
              </a:rPr>
              <a:t>1.3 Geländearbeit regional III</a:t>
            </a:r>
          </a:p>
          <a:p>
            <a:pPr marL="0" indent="0">
              <a:buNone/>
              <a:defRPr/>
            </a:pPr>
            <a:r>
              <a:rPr lang="de-DE" dirty="0" smtClean="0">
                <a:solidFill>
                  <a:schemeClr val="tx1"/>
                </a:solidFill>
              </a:rPr>
              <a:t>1.4 ISP-Begleitseminar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      (falls Sie eingeteilt sind)</a:t>
            </a:r>
          </a:p>
          <a:p>
            <a:pPr marL="0" indent="0">
              <a:buNone/>
              <a:defRPr/>
            </a:pPr>
            <a:r>
              <a:rPr lang="de-DE" dirty="0" smtClean="0">
                <a:solidFill>
                  <a:schemeClr val="tx1"/>
                </a:solidFill>
              </a:rPr>
              <a:t>2.1 Vertiefung Geographiedidaktik: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      Geographiedidaktische Forschung</a:t>
            </a: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endParaRPr lang="de-DE" dirty="0"/>
          </a:p>
        </p:txBody>
      </p:sp>
      <p:pic>
        <p:nvPicPr>
          <p:cNvPr id="17415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3430410"/>
            <a:ext cx="8336844" cy="81251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sz="4800" b="1" dirty="0">
                <a:solidFill>
                  <a:srgbClr val="BE342C"/>
                </a:solidFill>
                <a:latin typeface="Arial"/>
                <a:cs typeface="Arial"/>
                <a:sym typeface="Arial"/>
              </a:rPr>
              <a:t>Beratungsangebote der Geographie in der </a:t>
            </a:r>
            <a:r>
              <a:rPr lang="de-DE" sz="4800" b="1" dirty="0" smtClean="0">
                <a:solidFill>
                  <a:srgbClr val="BE342C"/>
                </a:solidFill>
                <a:latin typeface="Arial"/>
                <a:cs typeface="Arial"/>
                <a:sym typeface="Arial"/>
              </a:rPr>
              <a:t>Semestereinstiegswoche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/>
                </a:solidFill>
              </a:rPr>
              <a:t>Beratung für Studierende höherer Fachsemester: 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>Dienstag 12.10.2021 von 12-13 Uhr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/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Zugang zur Veranstaltung: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Raum oder Zoom-Link siehe aktuelle Hinweise in LSF</a:t>
            </a:r>
          </a:p>
          <a:p>
            <a:pPr marL="0" indent="0">
              <a:buNone/>
            </a:pPr>
            <a:r>
              <a:rPr lang="de-DE" b="1" dirty="0" smtClean="0">
                <a:solidFill>
                  <a:schemeClr val="tx1"/>
                </a:solidFill>
              </a:rPr>
              <a:t/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smtClean="0">
                <a:solidFill>
                  <a:schemeClr val="tx1"/>
                </a:solidFill>
              </a:rPr>
              <a:t/>
            </a:r>
            <a:br>
              <a:rPr lang="de-DE" b="1" dirty="0" smtClean="0">
                <a:solidFill>
                  <a:schemeClr val="tx1"/>
                </a:solidFill>
              </a:rPr>
            </a:br>
            <a:endParaRPr lang="de-DE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schemeClr val="tx1"/>
                </a:solidFill>
              </a:rPr>
              <a:t/>
            </a:r>
            <a:br>
              <a:rPr lang="de-DE" b="1" dirty="0" smtClean="0">
                <a:solidFill>
                  <a:schemeClr val="tx1"/>
                </a:solidFill>
              </a:rPr>
            </a:br>
            <a:endParaRPr lang="de-DE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b="1">
                <a:solidFill>
                  <a:schemeClr val="tx1"/>
                </a:solidFill>
              </a:rPr>
              <a:t/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 smtClean="0">
                <a:solidFill>
                  <a:schemeClr val="tx1"/>
                </a:solidFill>
              </a:rPr>
              <a:t/>
            </a:r>
            <a:br>
              <a:rPr lang="de-DE" b="1" smtClean="0">
                <a:solidFill>
                  <a:schemeClr val="tx1"/>
                </a:solidFill>
              </a:rPr>
            </a:br>
            <a:r>
              <a:rPr lang="de-DE" b="1" smtClean="0">
                <a:solidFill>
                  <a:schemeClr val="tx1"/>
                </a:solidFill>
              </a:rPr>
              <a:t>Falls </a:t>
            </a:r>
            <a:r>
              <a:rPr lang="de-DE" b="1" dirty="0" smtClean="0">
                <a:solidFill>
                  <a:schemeClr val="tx1"/>
                </a:solidFill>
              </a:rPr>
              <a:t>die Veranstaltungen als Zoom-Meeting stattfinden:</a:t>
            </a: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Zoom-Meeting beitreten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de-DE" dirty="0">
                <a:solidFill>
                  <a:schemeClr val="tx1"/>
                </a:solidFill>
                <a:hlinkClick r:id="rId2"/>
              </a:rPr>
              <a:t>://</a:t>
            </a:r>
            <a:r>
              <a:rPr lang="de-DE" dirty="0" smtClean="0">
                <a:solidFill>
                  <a:schemeClr val="tx1"/>
                </a:solidFill>
                <a:hlinkClick r:id="rId2"/>
              </a:rPr>
              <a:t>ph-weingarten-de.zoom.us/j/99890938825?pwd=NGg1MkpkblNZMWVYdmxBcGFsYlRzdz09</a:t>
            </a:r>
            <a:r>
              <a:rPr lang="de-DE" smtClean="0">
                <a:solidFill>
                  <a:schemeClr val="tx1"/>
                </a:solidFill>
              </a:rPr>
              <a:t/>
            </a:r>
            <a:br>
              <a:rPr lang="de-DE" smtClean="0">
                <a:solidFill>
                  <a:schemeClr val="tx1"/>
                </a:solidFill>
              </a:rPr>
            </a:br>
            <a:r>
              <a:rPr lang="de-DE" smtClean="0">
                <a:solidFill>
                  <a:schemeClr val="tx1"/>
                </a:solidFill>
              </a:rPr>
              <a:t/>
            </a:r>
            <a:br>
              <a:rPr lang="de-DE" smtClean="0">
                <a:solidFill>
                  <a:schemeClr val="tx1"/>
                </a:solidFill>
              </a:rPr>
            </a:br>
            <a:r>
              <a:rPr lang="de-DE" smtClean="0">
                <a:solidFill>
                  <a:schemeClr val="tx1"/>
                </a:solidFill>
              </a:rPr>
              <a:t>Meeting-ID</a:t>
            </a:r>
            <a:r>
              <a:rPr lang="de-DE" dirty="0" smtClean="0">
                <a:solidFill>
                  <a:schemeClr val="tx1"/>
                </a:solidFill>
              </a:rPr>
              <a:t>: 998 </a:t>
            </a:r>
            <a:r>
              <a:rPr lang="de-DE" smtClean="0">
                <a:solidFill>
                  <a:schemeClr val="tx1"/>
                </a:solidFill>
              </a:rPr>
              <a:t>9093 8825     Kenncode</a:t>
            </a:r>
            <a:r>
              <a:rPr lang="de-DE" dirty="0" smtClean="0">
                <a:solidFill>
                  <a:schemeClr val="tx1"/>
                </a:solidFill>
              </a:rPr>
              <a:t>: 773626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7985" y="3111500"/>
            <a:ext cx="5388331" cy="718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1125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 zur Planung des </a:t>
            </a:r>
            <a:r>
              <a:rPr lang="de-DE" altLang="de-DE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Studiums</a:t>
            </a:r>
          </a:p>
          <a:p>
            <a:r>
              <a:rPr lang="de-DE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/>
              <a:t>Studierende beraten Studierende in der Geographie:	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4"/>
          </p:nvPr>
        </p:nvSpPr>
        <p:spPr>
          <a:xfrm>
            <a:off x="1447801" y="3059084"/>
            <a:ext cx="14928272" cy="994571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Nachdem Sie sich auf der Geo-Homepage über „Ihren“ Belegbogen und die dort zur Verfügung stehenden Informationen informiert haben, kann es sein, dass Sie noch Rückfragen haben. </a:t>
            </a:r>
          </a:p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Kontaktieren Sie bei weiteren Fragen </a:t>
            </a:r>
            <a:r>
              <a:rPr lang="de-DE" b="1" dirty="0">
                <a:solidFill>
                  <a:schemeClr val="tx1"/>
                </a:solidFill>
              </a:rPr>
              <a:t>die zuständigen Studierenden aus der Geo-Fachschaft</a:t>
            </a:r>
            <a:r>
              <a:rPr lang="de-DE" dirty="0">
                <a:solidFill>
                  <a:schemeClr val="tx1"/>
                </a:solidFill>
              </a:rPr>
              <a:t>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und </a:t>
            </a:r>
            <a:r>
              <a:rPr lang="de-DE" dirty="0">
                <a:solidFill>
                  <a:schemeClr val="tx1"/>
                </a:solidFill>
              </a:rPr>
              <a:t>geben Sie immer an, welchen Studiengang und in welchem Semester Sie studieren:</a:t>
            </a:r>
            <a:br>
              <a:rPr lang="de-DE" dirty="0">
                <a:solidFill>
                  <a:schemeClr val="tx1"/>
                </a:solidFill>
              </a:rPr>
            </a:b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dirty="0" smtClean="0"/>
              <a:t>Lukas Albrecht 				</a:t>
            </a:r>
            <a:r>
              <a:rPr lang="de-DE" dirty="0"/>
              <a:t> </a:t>
            </a:r>
            <a:r>
              <a:rPr lang="de-DE" dirty="0" smtClean="0"/>
              <a:t>     Marc-Philipp Werner  	</a:t>
            </a:r>
            <a:r>
              <a:rPr lang="de-DE" smtClean="0"/>
              <a:t>	       </a:t>
            </a:r>
            <a:r>
              <a:rPr lang="de-DE" dirty="0" smtClean="0"/>
              <a:t>Jana Zielke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</a:t>
            </a:r>
          </a:p>
          <a:p>
            <a:r>
              <a:rPr lang="de-DE" dirty="0" smtClean="0"/>
              <a:t>Grundschule BA und MA				Sekundarstufe BA	</a:t>
            </a:r>
            <a:r>
              <a:rPr lang="de-DE" dirty="0"/>
              <a:t> </a:t>
            </a:r>
            <a:r>
              <a:rPr lang="de-DE" dirty="0" smtClean="0"/>
              <a:t>       Sekundarstufe MA</a:t>
            </a:r>
            <a:br>
              <a:rPr lang="de-DE" dirty="0" smtClean="0"/>
            </a:br>
            <a:r>
              <a:rPr lang="de-DE" sz="2533" dirty="0">
                <a:hlinkClick r:id="rId2"/>
              </a:rPr>
              <a:t>lukas.albrecht@stud.ph-weingarten.de</a:t>
            </a:r>
            <a:r>
              <a:rPr lang="de-DE" sz="2533" dirty="0"/>
              <a:t> 		</a:t>
            </a:r>
            <a:r>
              <a:rPr lang="de-DE" sz="2533" dirty="0">
                <a:hlinkClick r:id="rId3"/>
              </a:rPr>
              <a:t>Mp-werner@web.de</a:t>
            </a:r>
            <a:r>
              <a:rPr lang="de-DE" sz="2533" dirty="0"/>
              <a:t>              </a:t>
            </a:r>
            <a:r>
              <a:rPr lang="de-DE" sz="2533" dirty="0" smtClean="0"/>
              <a:t> </a:t>
            </a:r>
            <a:r>
              <a:rPr lang="de-DE" sz="2533" dirty="0">
                <a:hlinkClick r:id="rId4"/>
              </a:rPr>
              <a:t>jana.zielke@stud.ph-weingarten.de</a:t>
            </a:r>
            <a:r>
              <a:rPr lang="de-DE" sz="2533" dirty="0"/>
              <a:t/>
            </a:r>
            <a:br>
              <a:rPr lang="de-DE" sz="2533" dirty="0"/>
            </a:br>
            <a:endParaRPr lang="de-DE" sz="2533" dirty="0" smtClean="0"/>
          </a:p>
          <a:p>
            <a:r>
              <a:rPr lang="de-DE" sz="2533" dirty="0" smtClean="0"/>
              <a:t>Natürlich stehen bei offiziellen Anfragen Frau Krautter, Herr Schwab und Herr Zachenbacher zur Verfügung. 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6291807"/>
            <a:ext cx="3560149" cy="37462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5"/>
          <a:stretch/>
        </p:blipFill>
        <p:spPr>
          <a:xfrm>
            <a:off x="6623610" y="6291807"/>
            <a:ext cx="3727387" cy="37684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b="8728"/>
          <a:stretch/>
        </p:blipFill>
        <p:spPr>
          <a:xfrm>
            <a:off x="11517769" y="6313972"/>
            <a:ext cx="3189547" cy="37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5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eratung zur Planung des Studiums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dirty="0" smtClean="0">
                <a:solidFill>
                  <a:schemeClr val="tx1"/>
                </a:solidFill>
              </a:rPr>
              <a:t>Nachdem Sie sich auf der Geo-Homepage über „Ihren“ Belegbogen und die dort zur Verfügung stehenden Informationen informiert haben, kann es sein, dass Sie noch Rückfragen haben.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Kontaktieren Sie bei weiteren Fragen </a:t>
            </a:r>
            <a:r>
              <a:rPr lang="de-DE" b="1" dirty="0" smtClean="0">
                <a:solidFill>
                  <a:schemeClr val="tx1"/>
                </a:solidFill>
              </a:rPr>
              <a:t>bitte den zuständigen Dozenten </a:t>
            </a:r>
            <a:r>
              <a:rPr lang="de-DE" dirty="0" smtClean="0">
                <a:solidFill>
                  <a:schemeClr val="tx1"/>
                </a:solidFill>
              </a:rPr>
              <a:t>im Fach Geographie und geben Sie immer an, welchen Studiengang und in welchem Semester Sie studieren: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Grundschul-Studierende kontaktieren Frau Krautter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  <a:hlinkClick r:id="rId2"/>
              </a:rPr>
              <a:t>krautter@ph-weingarten.de</a:t>
            </a: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Sekundarstufe-Studierende kontaktieren Herrn Schwab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  <a:hlinkClick r:id="rId3"/>
              </a:rPr>
              <a:t>schwab@ph-weingarten.de</a:t>
            </a: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Fragen zu den SOL-Veranstaltungen Geländearbeit regional I, II, III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bearbeitet Herr Zachenbacher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  <a:hlinkClick r:id="rId4"/>
              </a:rPr>
              <a:t>zachenbacher@ph-weingarten.de</a:t>
            </a:r>
            <a:endParaRPr lang="de-DE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 smtClean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839" y="5698155"/>
            <a:ext cx="2151150" cy="3250327"/>
          </a:xfrm>
          <a:prstGeom prst="rect">
            <a:avLst/>
          </a:prstGeom>
        </p:spPr>
      </p:pic>
      <p:pic>
        <p:nvPicPr>
          <p:cNvPr id="5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132" y="7493000"/>
            <a:ext cx="2446868" cy="29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71" y="8942210"/>
            <a:ext cx="2446868" cy="29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1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137219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67" y="431800"/>
            <a:ext cx="9036756" cy="12045244"/>
          </a:xfr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372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4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F5A357E-E468-4B4B-8321-C031EE101090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9990667" y="3111500"/>
            <a:ext cx="5566832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266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11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55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600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044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de-DE" smtClean="0">
                <a:solidFill>
                  <a:schemeClr val="tx1"/>
                </a:solidFill>
              </a:rPr>
              <a:t>Auf </a:t>
            </a:r>
            <a:r>
              <a:rPr lang="de-DE" dirty="0" smtClean="0">
                <a:solidFill>
                  <a:schemeClr val="tx1"/>
                </a:solidFill>
              </a:rPr>
              <a:t>dem Weg </a:t>
            </a:r>
            <a:r>
              <a:rPr lang="de-DE" dirty="0" err="1" smtClean="0">
                <a:solidFill>
                  <a:schemeClr val="tx1"/>
                </a:solidFill>
              </a:rPr>
              <a:t>durch´s</a:t>
            </a:r>
            <a:r>
              <a:rPr lang="de-DE" dirty="0" smtClean="0">
                <a:solidFill>
                  <a:schemeClr val="tx1"/>
                </a:solidFill>
              </a:rPr>
              <a:t> Studium begleiten wir Sie gerne – kontaktieren Sie uns! </a:t>
            </a:r>
          </a:p>
        </p:txBody>
      </p:sp>
    </p:spTree>
    <p:extLst>
      <p:ext uri="{BB962C8B-B14F-4D97-AF65-F5344CB8AC3E}">
        <p14:creationId xmlns:p14="http://schemas.microsoft.com/office/powerpoint/2010/main" val="13680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10243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6"/>
          <a:stretch/>
        </p:blipFill>
        <p:spPr>
          <a:xfrm>
            <a:off x="849488" y="-880533"/>
            <a:ext cx="15982245" cy="14088533"/>
          </a:xfr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024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1E09E81-0924-4BC6-BB68-C91B89599CE4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sp>
        <p:nvSpPr>
          <p:cNvPr id="7" name="Titeltext"/>
          <p:cNvSpPr txBox="1">
            <a:spLocks/>
          </p:cNvSpPr>
          <p:nvPr/>
        </p:nvSpPr>
        <p:spPr>
          <a:xfrm>
            <a:off x="1447799" y="922867"/>
            <a:ext cx="14109701" cy="3700777"/>
          </a:xfrm>
          <a:prstGeom prst="rect">
            <a:avLst/>
          </a:prstGeom>
        </p:spPr>
        <p:txBody>
          <a:bodyPr/>
          <a:lstStyle>
            <a:lvl1pPr marL="266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711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155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600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044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de-DE" sz="7200" dirty="0" smtClean="0">
                <a:solidFill>
                  <a:schemeClr val="tx1"/>
                </a:solidFill>
              </a:rPr>
              <a:t>Wir wünschen Ihnen einen guten Start ins Semester.</a:t>
            </a:r>
            <a:endParaRPr lang="de-DE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Vielen Dank für Ihre Aufmerksamkeit!"/>
          <p:cNvSpPr txBox="1">
            <a:spLocks noGrp="1"/>
          </p:cNvSpPr>
          <p:nvPr>
            <p:ph type="body" sz="quarter" idx="13"/>
          </p:nvPr>
        </p:nvSpPr>
        <p:spPr>
          <a:xfrm>
            <a:off x="1384300" y="3712654"/>
            <a:ext cx="6743700" cy="7775575"/>
          </a:xfrm>
        </p:spPr>
        <p:txBody>
          <a:bodyPr/>
          <a:lstStyle/>
          <a:p>
            <a:r>
              <a:rPr lang="de-DE" sz="8800" dirty="0">
                <a:solidFill>
                  <a:srgbClr val="C00000"/>
                </a:solidFill>
              </a:rPr>
              <a:t>Vielen Dank für Ihre </a:t>
            </a:r>
            <a:r>
              <a:rPr lang="de-DE" sz="8800" dirty="0" smtClean="0">
                <a:solidFill>
                  <a:srgbClr val="C00000"/>
                </a:solidFill>
              </a:rPr>
              <a:t>Aufmerk-</a:t>
            </a:r>
            <a:r>
              <a:rPr lang="de-DE" sz="8800" dirty="0" err="1" smtClean="0">
                <a:solidFill>
                  <a:srgbClr val="C00000"/>
                </a:solidFill>
              </a:rPr>
              <a:t>samkeit</a:t>
            </a:r>
            <a:endParaRPr lang="de-DE" sz="8800" dirty="0">
              <a:solidFill>
                <a:srgbClr val="C00000"/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37F550-D391-404F-8D29-696135A0C7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4EB783-3D82-47F3-92C9-342A70469D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 smtClean="0"/>
              <a:t>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234FCA-01FA-43BB-AB39-1CC19E3B92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8000" y="2294312"/>
            <a:ext cx="7589543" cy="101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35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372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6842506" y="22826133"/>
            <a:ext cx="1117294" cy="37619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0817" indent="-508006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2025" indent="-406405">
              <a:spcBef>
                <a:spcPct val="20000"/>
              </a:spcBef>
              <a:buChar char="•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44836" indent="-406405">
              <a:spcBef>
                <a:spcPct val="20000"/>
              </a:spcBef>
              <a:buChar char="–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57646" indent="-406405">
              <a:spcBef>
                <a:spcPct val="20000"/>
              </a:spcBef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7045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28326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09607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908886" indent="-40640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5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778">
                <a:solidFill>
                  <a:schemeClr val="bg2"/>
                </a:solidFill>
              </a:rPr>
              <a:t>Folie </a:t>
            </a:r>
            <a:fld id="{4F5A357E-E468-4B4B-8321-C031EE101090}" type="slidenum">
              <a:rPr lang="de-DE" altLang="de-DE" sz="1778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778">
              <a:solidFill>
                <a:schemeClr val="bg2"/>
              </a:solidFill>
            </a:endParaRPr>
          </a:p>
        </p:txBody>
      </p:sp>
      <p:pic>
        <p:nvPicPr>
          <p:cNvPr id="137223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0688"/>
            <a:ext cx="9536290" cy="1271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718800" y="3111500"/>
            <a:ext cx="4838699" cy="8763000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>
                <a:solidFill>
                  <a:schemeClr val="tx1"/>
                </a:solidFill>
              </a:rPr>
              <a:t>Herzlich willkommen im Fach Geographie!</a:t>
            </a:r>
          </a:p>
          <a:p>
            <a:pPr marL="0" indent="0">
              <a:buNone/>
            </a:pPr>
            <a:r>
              <a:rPr lang="de-DE" sz="2800" smtClean="0">
                <a:solidFill>
                  <a:schemeClr val="tx1"/>
                </a:solidFill>
              </a:rPr>
              <a:t>Mit dieser </a:t>
            </a:r>
            <a:r>
              <a:rPr lang="de-DE" sz="2800" dirty="0" smtClean="0">
                <a:solidFill>
                  <a:schemeClr val="tx1"/>
                </a:solidFill>
              </a:rPr>
              <a:t>Präsentation möchten wir Ihnen helfen, die ersten Hürden beim Start ins Semester zu bewältigen.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5458" y="3030362"/>
            <a:ext cx="14833600" cy="8763000"/>
          </a:xfrm>
        </p:spPr>
        <p:txBody>
          <a:bodyPr/>
          <a:lstStyle/>
          <a:p>
            <a:pPr marL="0" indent="0">
              <a:buNone/>
              <a:defRPr/>
            </a:pPr>
            <a:endParaRPr lang="de-DE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de-DE" dirty="0" smtClean="0">
                <a:solidFill>
                  <a:schemeClr val="tx1"/>
                </a:solidFill>
              </a:rPr>
              <a:t>       </a:t>
            </a:r>
            <a:r>
              <a:rPr lang="de-DE" dirty="0">
                <a:solidFill>
                  <a:schemeClr val="tx1"/>
                </a:solidFill>
              </a:rPr>
              <a:t>	</a:t>
            </a:r>
            <a:r>
              <a:rPr lang="de-DE" dirty="0" smtClean="0">
                <a:solidFill>
                  <a:schemeClr val="tx1"/>
                </a:solidFill>
              </a:rPr>
              <a:t>  Prof. Dr. Yvonne Krautter  Prof. Dr. Andreas Schwab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    Denis Zachenbacher Markus Alle</a:t>
            </a:r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21512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90" y="4684889"/>
            <a:ext cx="2446868" cy="29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14" y="4694900"/>
            <a:ext cx="2446868" cy="29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6591" r="49050" b="40741"/>
          <a:stretch/>
        </p:blipFill>
        <p:spPr>
          <a:xfrm>
            <a:off x="2019300" y="4684889"/>
            <a:ext cx="1943100" cy="2942301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23900" y="431800"/>
            <a:ext cx="14833600" cy="1854200"/>
          </a:xfrm>
        </p:spPr>
        <p:txBody>
          <a:bodyPr/>
          <a:lstStyle/>
          <a:p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Lehrende im Fach Geographie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6644" y="4684889"/>
            <a:ext cx="1889925" cy="29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6" y="3729774"/>
            <a:ext cx="1774825" cy="1905000"/>
          </a:xfrm>
          <a:prstGeom prst="rect">
            <a:avLst/>
          </a:prstGeom>
        </p:spPr>
      </p:pic>
      <p:sp>
        <p:nvSpPr>
          <p:cNvPr id="5" name="Textplatzhalter 4"/>
          <p:cNvSpPr txBox="1">
            <a:spLocks noGrp="1"/>
          </p:cNvSpPr>
          <p:nvPr>
            <p:ph type="body" idx="14"/>
          </p:nvPr>
        </p:nvSpPr>
        <p:spPr>
          <a:xfrm>
            <a:off x="1668121" y="5718627"/>
            <a:ext cx="1192213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Lukas Albrecht</a:t>
            </a:r>
          </a:p>
        </p:txBody>
      </p:sp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89" y="2618380"/>
            <a:ext cx="1732280" cy="225679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345289" y="4894881"/>
            <a:ext cx="1582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Marc-Philipp Werner</a:t>
            </a:r>
          </a:p>
        </p:txBody>
      </p:sp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59" y="3869505"/>
            <a:ext cx="1651000" cy="218376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146722" y="6145289"/>
            <a:ext cx="177536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Sarah Haux </a:t>
            </a:r>
          </a:p>
        </p:txBody>
      </p:sp>
      <p:pic>
        <p:nvPicPr>
          <p:cNvPr id="11" name="Grafik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83" y="5790074"/>
            <a:ext cx="1634490" cy="2286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443762" y="8050078"/>
            <a:ext cx="98103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Olivia Weber</a:t>
            </a:r>
          </a:p>
        </p:txBody>
      </p:sp>
      <p:pic>
        <p:nvPicPr>
          <p:cNvPr id="12" name="Grafik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338" y="2704236"/>
            <a:ext cx="1657985" cy="220091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641877" y="5013998"/>
            <a:ext cx="122790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Larissa </a:t>
            </a:r>
            <a:r>
              <a:rPr lang="de-DE" sz="1200" dirty="0" smtClean="0"/>
              <a:t>Schwarz</a:t>
            </a:r>
            <a:endParaRPr lang="de-DE" sz="1200" dirty="0"/>
          </a:p>
        </p:txBody>
      </p:sp>
      <p:pic>
        <p:nvPicPr>
          <p:cNvPr id="13" name="Grafik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728" y="2911280"/>
            <a:ext cx="1680845" cy="22606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3346103" y="5231296"/>
            <a:ext cx="129683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Sebastian </a:t>
            </a:r>
            <a:r>
              <a:rPr lang="de-DE" sz="1200" dirty="0" err="1"/>
              <a:t>Beeck</a:t>
            </a:r>
            <a:r>
              <a:rPr lang="de-DE" sz="1200" dirty="0"/>
              <a:t> </a:t>
            </a:r>
          </a:p>
        </p:txBody>
      </p:sp>
      <p:pic>
        <p:nvPicPr>
          <p:cNvPr id="15" name="Grafik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6210525"/>
            <a:ext cx="1664335" cy="224345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470846" y="8478058"/>
            <a:ext cx="145713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Nathalie </a:t>
            </a:r>
            <a:r>
              <a:rPr lang="de-DE" sz="1200"/>
              <a:t>Griesinger </a:t>
            </a:r>
            <a:endParaRPr lang="de-DE" sz="1200" dirty="0"/>
          </a:p>
        </p:txBody>
      </p:sp>
      <p:pic>
        <p:nvPicPr>
          <p:cNvPr id="17" name="Grafik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91" y="9258525"/>
            <a:ext cx="1793240" cy="240411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454073" y="11685919"/>
            <a:ext cx="114133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Chiara </a:t>
            </a:r>
            <a:r>
              <a:rPr lang="de-DE" sz="1200" dirty="0" err="1"/>
              <a:t>Endisch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19" name="Grafik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0" y="8971267"/>
            <a:ext cx="1738630" cy="200660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462947" y="11014861"/>
            <a:ext cx="130324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Tina Henselmann</a:t>
            </a:r>
          </a:p>
        </p:txBody>
      </p:sp>
      <p:pic>
        <p:nvPicPr>
          <p:cNvPr id="21" name="Grafik 2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0" y="7015860"/>
            <a:ext cx="1747520" cy="1905000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7359888" y="8996775"/>
            <a:ext cx="124393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Carolin Maschke</a:t>
            </a:r>
          </a:p>
        </p:txBody>
      </p:sp>
      <p:pic>
        <p:nvPicPr>
          <p:cNvPr id="23" name="Grafik 2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96" y="5931044"/>
            <a:ext cx="1621790" cy="214503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3542471" y="8130961"/>
            <a:ext cx="90409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Lisa Gröber</a:t>
            </a:r>
          </a:p>
        </p:txBody>
      </p:sp>
      <p:pic>
        <p:nvPicPr>
          <p:cNvPr id="25" name="Grafik 2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728" y="5746721"/>
            <a:ext cx="1591310" cy="2016125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0717350" y="7813209"/>
            <a:ext cx="88646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Jana Zielke</a:t>
            </a:r>
          </a:p>
        </p:txBody>
      </p:sp>
      <p:pic>
        <p:nvPicPr>
          <p:cNvPr id="27" name="Grafik 2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278" y="8621687"/>
            <a:ext cx="1602105" cy="216725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10641877" y="10871232"/>
            <a:ext cx="99065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Sarah Pfister</a:t>
            </a:r>
          </a:p>
        </p:txBody>
      </p:sp>
      <p:pic>
        <p:nvPicPr>
          <p:cNvPr id="29" name="Grafik 28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88" y="9849674"/>
            <a:ext cx="1601470" cy="1887855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7525053" y="11829548"/>
            <a:ext cx="121828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Vanessa Kaplan</a:t>
            </a:r>
          </a:p>
        </p:txBody>
      </p:sp>
      <p:pic>
        <p:nvPicPr>
          <p:cNvPr id="31" name="Grafik 30" descr="Ein Bild, das Person, Mann, draußen, Wasser enthält.&#10;&#10;Automatisch generierte Beschreibu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326" y="9039526"/>
            <a:ext cx="1810385" cy="2370455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13225215" y="11450271"/>
            <a:ext cx="132888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1200" dirty="0"/>
              <a:t>Hannes Schreiber</a:t>
            </a:r>
          </a:p>
        </p:txBody>
      </p:sp>
      <p:sp>
        <p:nvSpPr>
          <p:cNvPr id="34" name="Titel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Geo-Stufa </a:t>
            </a:r>
          </a:p>
          <a:p>
            <a:pPr algn="ctr"/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(studentische Fachschaft) </a:t>
            </a:r>
          </a:p>
        </p:txBody>
      </p:sp>
      <p:pic>
        <p:nvPicPr>
          <p:cNvPr id="33" name="Grafik 32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2"/>
          <a:stretch/>
        </p:blipFill>
        <p:spPr bwMode="auto">
          <a:xfrm>
            <a:off x="1302791" y="882870"/>
            <a:ext cx="1945640" cy="1964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platzhalter 4"/>
          <p:cNvSpPr txBox="1">
            <a:spLocks/>
          </p:cNvSpPr>
          <p:nvPr/>
        </p:nvSpPr>
        <p:spPr>
          <a:xfrm>
            <a:off x="1321207" y="2911280"/>
            <a:ext cx="1606770" cy="30386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rtlCol="0">
            <a:spAutoFit/>
          </a:bodyPr>
          <a:lstStyle>
            <a:lvl1pPr marL="0" marR="0" indent="0" algn="l" defTabSz="774700" latinLnBrk="0">
              <a:lnSpc>
                <a:spcPct val="120000"/>
              </a:lnSpc>
              <a:spcBef>
                <a:spcPts val="224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7148" marR="0" indent="-357148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12" b="0" i="0" u="none" strike="noStrike" cap="none" spc="0" baseline="0">
                <a:ln>
                  <a:noFill/>
                </a:ln>
                <a:solidFill>
                  <a:srgbClr val="44444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69654" marR="0" indent="-357148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44444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812514" marR="0" indent="-266700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9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125019" marR="0" indent="-266700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de-DE" sz="1200" dirty="0" smtClean="0"/>
              <a:t>Sabrina Kaltenmair</a:t>
            </a:r>
            <a:endParaRPr lang="de-DE" sz="1200" dirty="0"/>
          </a:p>
        </p:txBody>
      </p:sp>
      <p:pic>
        <p:nvPicPr>
          <p:cNvPr id="36" name="Grafik 35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/>
          <a:stretch/>
        </p:blipFill>
        <p:spPr>
          <a:xfrm>
            <a:off x="13346103" y="315884"/>
            <a:ext cx="1511300" cy="2243166"/>
          </a:xfrm>
          <a:prstGeom prst="rect">
            <a:avLst/>
          </a:prstGeom>
        </p:spPr>
      </p:pic>
      <p:sp>
        <p:nvSpPr>
          <p:cNvPr id="37" name="Textplatzhalter 4"/>
          <p:cNvSpPr txBox="1">
            <a:spLocks/>
          </p:cNvSpPr>
          <p:nvPr/>
        </p:nvSpPr>
        <p:spPr>
          <a:xfrm>
            <a:off x="13191133" y="2599340"/>
            <a:ext cx="1606770" cy="30386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rtlCol="0">
            <a:spAutoFit/>
          </a:bodyPr>
          <a:lstStyle>
            <a:lvl1pPr marL="0" marR="0" indent="0" algn="l" defTabSz="774700" latinLnBrk="0">
              <a:lnSpc>
                <a:spcPct val="120000"/>
              </a:lnSpc>
              <a:spcBef>
                <a:spcPts val="224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7148" marR="0" indent="-357148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12" b="0" i="0" u="none" strike="noStrike" cap="none" spc="0" baseline="0">
                <a:ln>
                  <a:noFill/>
                </a:ln>
                <a:solidFill>
                  <a:srgbClr val="44444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69654" marR="0" indent="-357148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44444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812514" marR="0" indent="-266700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9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125019" marR="0" indent="-266700" algn="l" defTabSz="774700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89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933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3782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822700" marR="0" indent="-266700" algn="l" defTabSz="774700" latinLnBrk="0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de-DE" sz="1200" dirty="0" smtClean="0"/>
              <a:t>Sarah Jenisch</a:t>
            </a:r>
            <a:endParaRPr lang="de-DE" sz="1200" dirty="0"/>
          </a:p>
        </p:txBody>
      </p:sp>
      <p:sp>
        <p:nvSpPr>
          <p:cNvPr id="2" name="Rechteck 1"/>
          <p:cNvSpPr/>
          <p:nvPr/>
        </p:nvSpPr>
        <p:spPr>
          <a:xfrm>
            <a:off x="14857403" y="315884"/>
            <a:ext cx="837026" cy="2388352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774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892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b="1" dirty="0" smtClean="0"/>
              <a:t>Wo gibt´s Infos und Kontakt</a:t>
            </a:r>
            <a:r>
              <a:rPr lang="de-DE" dirty="0" smtClean="0"/>
              <a:t>?</a:t>
            </a:r>
          </a:p>
          <a:p>
            <a:r>
              <a:rPr lang="de-DE" b="1" dirty="0" smtClean="0"/>
              <a:t>E-Mail</a:t>
            </a:r>
            <a:r>
              <a:rPr lang="de-DE" dirty="0"/>
              <a:t>: </a:t>
            </a:r>
            <a:r>
              <a:rPr lang="de-DE" dirty="0" smtClean="0">
                <a:hlinkClick r:id="rId2"/>
              </a:rPr>
              <a:t>stufa-geographie@gmx.de</a:t>
            </a:r>
            <a:endParaRPr lang="de-DE" dirty="0" smtClean="0"/>
          </a:p>
          <a:p>
            <a:r>
              <a:rPr lang="de-DE" dirty="0" smtClean="0"/>
              <a:t>Auf </a:t>
            </a:r>
            <a:r>
              <a:rPr lang="de-DE" dirty="0"/>
              <a:t>der </a:t>
            </a:r>
            <a:r>
              <a:rPr lang="de-DE" b="1" dirty="0"/>
              <a:t>Website</a:t>
            </a:r>
            <a:r>
              <a:rPr lang="de-DE" dirty="0"/>
              <a:t> des Faches Geographie: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hlinkClick r:id="rId3"/>
              </a:rPr>
              <a:t>http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geographie.ph-weingarten.de/das-fach/fachschaft</a:t>
            </a:r>
            <a:endParaRPr lang="de-DE" dirty="0" smtClean="0"/>
          </a:p>
          <a:p>
            <a:r>
              <a:rPr lang="de-DE" b="1" dirty="0" smtClean="0"/>
              <a:t>Facebook</a:t>
            </a:r>
            <a:r>
              <a:rPr lang="de-DE" b="1" dirty="0"/>
              <a:t>: </a:t>
            </a:r>
            <a:r>
              <a:rPr lang="de-DE" dirty="0"/>
              <a:t>Geographie PH </a:t>
            </a:r>
            <a:r>
              <a:rPr lang="de-DE" dirty="0" smtClean="0"/>
              <a:t>Weingarten</a:t>
            </a:r>
          </a:p>
          <a:p>
            <a:r>
              <a:rPr lang="de-DE" b="1" dirty="0"/>
              <a:t>Instagram</a:t>
            </a:r>
            <a:r>
              <a:rPr lang="de-DE" dirty="0"/>
              <a:t>: </a:t>
            </a:r>
            <a:r>
              <a:rPr lang="de-DE" dirty="0" err="1"/>
              <a:t>geostufaphweingarten</a:t>
            </a:r>
            <a:endParaRPr lang="de-DE" dirty="0"/>
          </a:p>
          <a:p>
            <a:r>
              <a:rPr lang="de-DE" b="1" dirty="0" err="1"/>
              <a:t>Moopaed</a:t>
            </a:r>
            <a:r>
              <a:rPr lang="de-DE" b="1" dirty="0"/>
              <a:t>-Kurs Fachberatung </a:t>
            </a:r>
            <a:br>
              <a:rPr lang="de-DE" b="1" dirty="0"/>
            </a:br>
            <a:r>
              <a:rPr lang="de-DE" b="1" dirty="0"/>
              <a:t>Geographie &amp; Schwarzes Brett: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Aktuelle Informationen werden</a:t>
            </a:r>
            <a:br>
              <a:rPr lang="de-DE" dirty="0"/>
            </a:br>
            <a:r>
              <a:rPr lang="de-DE" dirty="0"/>
              <a:t>online im Kurs und („nach Corona“)</a:t>
            </a:r>
            <a:br>
              <a:rPr lang="de-DE" dirty="0"/>
            </a:br>
            <a:r>
              <a:rPr lang="de-DE" dirty="0"/>
              <a:t>am Geo-Brett im 2. Stock des </a:t>
            </a:r>
            <a:br>
              <a:rPr lang="de-DE" dirty="0"/>
            </a:br>
            <a:r>
              <a:rPr lang="de-DE" dirty="0"/>
              <a:t>Fruchtkastens ausgehängt. </a:t>
            </a:r>
          </a:p>
        </p:txBody>
      </p:sp>
      <p:pic>
        <p:nvPicPr>
          <p:cNvPr id="4" name="Picture 4"/>
          <p:cNvPicPr/>
          <p:nvPr/>
        </p:nvPicPr>
        <p:blipFill>
          <a:blip r:embed="rId4"/>
          <a:srcRect l="10488" t="11907" b="11303"/>
          <a:stretch/>
        </p:blipFill>
        <p:spPr>
          <a:xfrm>
            <a:off x="10337110" y="3111501"/>
            <a:ext cx="5220391" cy="2610202"/>
          </a:xfrm>
          <a:prstGeom prst="rect">
            <a:avLst/>
          </a:prstGeom>
          <a:ln>
            <a:noFill/>
          </a:ln>
        </p:spPr>
      </p:pic>
      <p:sp>
        <p:nvSpPr>
          <p:cNvPr id="5" name="Titel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Geo-Stufa (studentische Fachschaft)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087" y="6733309"/>
            <a:ext cx="6550414" cy="56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09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alt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Geo-Stufa (studentische Fachschaft) </a:t>
            </a:r>
            <a:endParaRPr lang="de-DE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b="1" dirty="0" smtClean="0">
                <a:solidFill>
                  <a:schemeClr val="tx1"/>
                </a:solidFill>
              </a:rPr>
              <a:t>Aufgaben der </a:t>
            </a:r>
            <a:r>
              <a:rPr lang="de-DE" sz="2800" b="1" dirty="0" err="1" smtClean="0">
                <a:solidFill>
                  <a:schemeClr val="tx1"/>
                </a:solidFill>
              </a:rPr>
              <a:t>StuFa</a:t>
            </a:r>
            <a:r>
              <a:rPr lang="de-DE" sz="28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Studentische </a:t>
            </a:r>
            <a:r>
              <a:rPr lang="de-DE" sz="2800" dirty="0">
                <a:solidFill>
                  <a:schemeClr val="tx1"/>
                </a:solidFill>
              </a:rPr>
              <a:t>Vertretung des Faches Geographie </a:t>
            </a:r>
            <a:r>
              <a:rPr lang="de-DE" sz="2800" dirty="0" smtClean="0">
                <a:solidFill>
                  <a:schemeClr val="tx1"/>
                </a:solidFill>
              </a:rPr>
              <a:t/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gegenüber VS (Verfasste Studierendenschaft), 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der Hochschule (Fakultät, Leitung) und Externen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Anregung </a:t>
            </a:r>
            <a:r>
              <a:rPr lang="de-DE" sz="2800" dirty="0">
                <a:solidFill>
                  <a:schemeClr val="tx1"/>
                </a:solidFill>
              </a:rPr>
              <a:t>von Kommunikation zwischen Studierenden und Studierenden sowie Studierenden und </a:t>
            </a:r>
            <a:r>
              <a:rPr lang="de-DE" sz="2800" dirty="0" smtClean="0">
                <a:solidFill>
                  <a:schemeClr val="tx1"/>
                </a:solidFill>
              </a:rPr>
              <a:t>Dozenten</a:t>
            </a:r>
          </a:p>
          <a:p>
            <a:r>
              <a:rPr lang="de-DE" sz="2800" dirty="0" smtClean="0">
                <a:solidFill>
                  <a:schemeClr val="tx1"/>
                </a:solidFill>
              </a:rPr>
              <a:t>Organisation </a:t>
            </a:r>
            <a:r>
              <a:rPr lang="de-DE" sz="2800" dirty="0">
                <a:solidFill>
                  <a:schemeClr val="tx1"/>
                </a:solidFill>
              </a:rPr>
              <a:t>von fachspezifischen Infoabenden (Vorträge, Reiseberichte</a:t>
            </a:r>
            <a:r>
              <a:rPr lang="de-DE" sz="2800">
                <a:solidFill>
                  <a:schemeClr val="tx1"/>
                </a:solidFill>
              </a:rPr>
              <a:t>, </a:t>
            </a:r>
            <a:r>
              <a:rPr lang="de-DE" sz="2800" smtClean="0">
                <a:solidFill>
                  <a:schemeClr val="tx1"/>
                </a:solidFill>
              </a:rPr>
              <a:t>Projekte...)</a:t>
            </a:r>
            <a:endParaRPr lang="de-DE" sz="2800" dirty="0" smtClean="0">
              <a:solidFill>
                <a:schemeClr val="tx1"/>
              </a:solidFill>
            </a:endParaRPr>
          </a:p>
          <a:p>
            <a:r>
              <a:rPr lang="de-DE" sz="2800" dirty="0" smtClean="0">
                <a:solidFill>
                  <a:schemeClr val="tx1"/>
                </a:solidFill>
              </a:rPr>
              <a:t>Veranstaltungen </a:t>
            </a:r>
            <a:r>
              <a:rPr lang="de-DE" sz="2800" dirty="0">
                <a:solidFill>
                  <a:schemeClr val="tx1"/>
                </a:solidFill>
              </a:rPr>
              <a:t>zur fachinternen Integration von Studierenden der </a:t>
            </a:r>
            <a:r>
              <a:rPr lang="de-DE" sz="2800" dirty="0" smtClean="0">
                <a:solidFill>
                  <a:schemeClr val="tx1"/>
                </a:solidFill>
              </a:rPr>
              <a:t>Geographie (Weihnachtsfeier, Sommerfest,…)</a:t>
            </a:r>
          </a:p>
          <a:p>
            <a:pPr marL="0" indent="0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Wir </a:t>
            </a:r>
            <a:r>
              <a:rPr lang="de-DE" sz="2800" dirty="0">
                <a:solidFill>
                  <a:schemeClr val="tx1"/>
                </a:solidFill>
              </a:rPr>
              <a:t>helfen gerne bei Fragen, Problemen und Wünschen bezüglich des Studiums.</a:t>
            </a:r>
          </a:p>
        </p:txBody>
      </p:sp>
      <p:pic>
        <p:nvPicPr>
          <p:cNvPr id="4" name="Picture 4"/>
          <p:cNvPicPr/>
          <p:nvPr/>
        </p:nvPicPr>
        <p:blipFill>
          <a:blip r:embed="rId2"/>
          <a:srcRect l="10488" t="11907" b="11303"/>
          <a:stretch/>
        </p:blipFill>
        <p:spPr>
          <a:xfrm>
            <a:off x="10270605" y="2286000"/>
            <a:ext cx="5286895" cy="30424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2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565265" y="1025717"/>
            <a:ext cx="13963536" cy="1911586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     </a:t>
            </a: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für Studierende </a:t>
            </a:r>
            <a:b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zum Start ins Semester</a:t>
            </a:r>
            <a:b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6193" y="2546320"/>
            <a:ext cx="14080068" cy="8806521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de-DE" altLang="de-DE" sz="2844" b="1" u="sng" dirty="0" smtClean="0">
                <a:solidFill>
                  <a:schemeClr val="tx1"/>
                </a:solidFill>
              </a:rPr>
              <a:t>Inhalte der Präsentation: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 smtClean="0">
                <a:solidFill>
                  <a:schemeClr val="tx1"/>
                </a:solidFill>
              </a:rPr>
              <a:t>Der </a:t>
            </a:r>
            <a:r>
              <a:rPr lang="de-DE" altLang="de-DE" sz="2844" b="1" dirty="0" err="1">
                <a:solidFill>
                  <a:schemeClr val="tx1"/>
                </a:solidFill>
              </a:rPr>
              <a:t>Moopaed</a:t>
            </a:r>
            <a:r>
              <a:rPr lang="de-DE" altLang="de-DE" sz="2844" b="1" dirty="0">
                <a:solidFill>
                  <a:schemeClr val="tx1"/>
                </a:solidFill>
              </a:rPr>
              <a:t>-Kurs Fachberatung Geographie </a:t>
            </a:r>
            <a:endParaRPr lang="de-DE" altLang="de-DE" sz="2844" b="1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</a:pPr>
            <a:r>
              <a:rPr lang="de-DE" altLang="de-DE" sz="2844" b="1" dirty="0" smtClean="0">
                <a:solidFill>
                  <a:schemeClr val="tx1"/>
                </a:solidFill>
              </a:rPr>
              <a:t>Die </a:t>
            </a:r>
            <a:r>
              <a:rPr lang="de-DE" altLang="de-DE" sz="2844" b="1" dirty="0">
                <a:solidFill>
                  <a:schemeClr val="tx1"/>
                </a:solidFill>
              </a:rPr>
              <a:t>Geo-Homepage </a:t>
            </a:r>
            <a:r>
              <a:rPr lang="de-DE" altLang="de-DE" sz="2844" dirty="0" smtClean="0">
                <a:solidFill>
                  <a:schemeClr val="tx1"/>
                </a:solidFill>
              </a:rPr>
              <a:t>mit </a:t>
            </a:r>
            <a:r>
              <a:rPr lang="de-DE" altLang="de-DE" sz="2844" dirty="0">
                <a:solidFill>
                  <a:schemeClr val="tx1"/>
                </a:solidFill>
              </a:rPr>
              <a:t>Informations- und </a:t>
            </a:r>
            <a:r>
              <a:rPr lang="de-DE" altLang="de-DE" sz="2844" dirty="0" smtClean="0">
                <a:solidFill>
                  <a:schemeClr val="tx1"/>
                </a:solidFill>
              </a:rPr>
              <a:t>Downloadangebot</a:t>
            </a:r>
            <a:endParaRPr lang="de-DE" altLang="de-DE" sz="2844" dirty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</a:pPr>
            <a:r>
              <a:rPr lang="de-DE" altLang="de-DE" sz="2844" b="1" dirty="0" smtClean="0">
                <a:solidFill>
                  <a:schemeClr val="tx1"/>
                </a:solidFill>
              </a:rPr>
              <a:t>Die Belegbögen </a:t>
            </a:r>
            <a:r>
              <a:rPr lang="de-DE" altLang="de-DE" sz="2844" dirty="0">
                <a:solidFill>
                  <a:schemeClr val="tx1"/>
                </a:solidFill>
              </a:rPr>
              <a:t>für die einzelnen </a:t>
            </a:r>
            <a:r>
              <a:rPr lang="de-DE" altLang="de-DE" sz="2844" dirty="0" smtClean="0">
                <a:solidFill>
                  <a:schemeClr val="tx1"/>
                </a:solidFill>
              </a:rPr>
              <a:t>Geographie-Lehramts-Studiengänge</a:t>
            </a:r>
            <a:r>
              <a:rPr lang="de-DE" altLang="de-DE" sz="2844" dirty="0">
                <a:solidFill>
                  <a:schemeClr val="tx1"/>
                </a:solidFill>
              </a:rPr>
              <a:t>: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BA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Grundschule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BA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Sekundarstufe 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MA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Grundschule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MA </a:t>
            </a:r>
            <a:r>
              <a:rPr lang="de-DE" altLang="de-DE" sz="2844" dirty="0" err="1">
                <a:solidFill>
                  <a:schemeClr val="tx1"/>
                </a:solidFill>
              </a:rPr>
              <a:t>Geo</a:t>
            </a:r>
            <a:r>
              <a:rPr lang="de-DE" altLang="de-DE" sz="2844" dirty="0">
                <a:solidFill>
                  <a:schemeClr val="tx1"/>
                </a:solidFill>
              </a:rPr>
              <a:t> Lehramt </a:t>
            </a:r>
            <a:r>
              <a:rPr lang="de-DE" altLang="de-DE" sz="2844" dirty="0" smtClean="0">
                <a:solidFill>
                  <a:schemeClr val="tx1"/>
                </a:solidFill>
              </a:rPr>
              <a:t>Sekundarstufe</a:t>
            </a:r>
            <a:r>
              <a:rPr lang="de-DE" altLang="de-DE" sz="2844" dirty="0">
                <a:solidFill>
                  <a:schemeClr val="tx1"/>
                </a:solidFill>
              </a:rPr>
              <a:t/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Erweiterungsstudiengänge</a:t>
            </a:r>
            <a:r>
              <a:rPr lang="de-DE" altLang="de-DE" sz="2844" dirty="0">
                <a:solidFill>
                  <a:schemeClr val="tx1"/>
                </a:solidFill>
              </a:rPr>
              <a:t>: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Geographie </a:t>
            </a:r>
            <a:r>
              <a:rPr lang="de-DE" altLang="de-DE" sz="2844" dirty="0">
                <a:solidFill>
                  <a:schemeClr val="tx1"/>
                </a:solidFill>
              </a:rPr>
              <a:t>als Fach mit abweichendem Umfang - Sekundarstufe</a:t>
            </a:r>
            <a:br>
              <a:rPr lang="de-DE" altLang="de-DE" sz="2844" dirty="0">
                <a:solidFill>
                  <a:schemeClr val="tx1"/>
                </a:solidFill>
              </a:rPr>
            </a:br>
            <a:r>
              <a:rPr lang="de-DE" altLang="de-DE" sz="2844" dirty="0" smtClean="0">
                <a:solidFill>
                  <a:schemeClr val="tx1"/>
                </a:solidFill>
              </a:rPr>
              <a:t>  Erweiterungsmaster </a:t>
            </a:r>
            <a:r>
              <a:rPr lang="de-DE" altLang="de-DE" sz="2844" dirty="0">
                <a:solidFill>
                  <a:schemeClr val="tx1"/>
                </a:solidFill>
              </a:rPr>
              <a:t>Geographie </a:t>
            </a:r>
            <a:r>
              <a:rPr lang="de-DE" altLang="de-DE" sz="2844" dirty="0" smtClean="0">
                <a:solidFill>
                  <a:schemeClr val="tx1"/>
                </a:solidFill>
              </a:rPr>
              <a:t>– Sekundarstufe </a:t>
            </a:r>
          </a:p>
          <a:p>
            <a:pPr eaLnBrk="1" hangingPunct="1">
              <a:buFontTx/>
              <a:buChar char="-"/>
            </a:pPr>
            <a:r>
              <a:rPr lang="de-DE" altLang="de-DE" sz="2844" b="1" dirty="0" smtClean="0">
                <a:solidFill>
                  <a:schemeClr val="tx1"/>
                </a:solidFill>
              </a:rPr>
              <a:t>Beratungsveranstaltungen in der Semestereinstiegswoche: </a:t>
            </a:r>
            <a:r>
              <a:rPr lang="de-DE" altLang="de-DE" sz="2844" dirty="0" smtClean="0">
                <a:solidFill>
                  <a:schemeClr val="tx1"/>
                </a:solidFill>
              </a:rPr>
              <a:t>Termine</a:t>
            </a:r>
            <a:endParaRPr lang="de-DE" altLang="de-DE" sz="2844" dirty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</a:pPr>
            <a:r>
              <a:rPr lang="de-DE" altLang="de-DE" sz="2844" b="1" dirty="0" smtClean="0">
                <a:solidFill>
                  <a:schemeClr val="tx1"/>
                </a:solidFill>
              </a:rPr>
              <a:t>Empfehlungen </a:t>
            </a:r>
            <a:r>
              <a:rPr lang="de-DE" altLang="de-DE" sz="2844" b="1" dirty="0">
                <a:solidFill>
                  <a:schemeClr val="tx1"/>
                </a:solidFill>
              </a:rPr>
              <a:t>zur Belegung von </a:t>
            </a:r>
            <a:r>
              <a:rPr lang="de-DE" altLang="de-DE" sz="2844" b="1" dirty="0" smtClean="0">
                <a:solidFill>
                  <a:schemeClr val="tx1"/>
                </a:solidFill>
              </a:rPr>
              <a:t>Lehrveranstaltungen für „Erstsemester“ im BA- und MA-Studium (Lehramt) </a:t>
            </a:r>
            <a:r>
              <a:rPr lang="de-DE" altLang="de-DE" sz="2844" b="1" dirty="0">
                <a:solidFill>
                  <a:schemeClr val="tx1"/>
                </a:solidFill>
              </a:rPr>
              <a:t>im </a:t>
            </a:r>
            <a:r>
              <a:rPr lang="de-DE" altLang="de-DE" sz="2844" b="1" dirty="0" smtClean="0">
                <a:solidFill>
                  <a:schemeClr val="tx1"/>
                </a:solidFill>
              </a:rPr>
              <a:t>Wintersemester 2021/22</a:t>
            </a:r>
            <a:endParaRPr lang="de-DE" altLang="de-DE" sz="2844" b="1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de-DE" altLang="de-DE" sz="2844" dirty="0"/>
              <a:t/>
            </a:r>
            <a:br>
              <a:rPr lang="de-DE" altLang="de-DE" sz="2844" dirty="0"/>
            </a:br>
            <a:endParaRPr lang="de-DE" altLang="de-DE" sz="2844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844" b="1" dirty="0"/>
              <a:t>	</a:t>
            </a:r>
            <a:endParaRPr lang="de-DE" altLang="de-DE" sz="2844" dirty="0"/>
          </a:p>
        </p:txBody>
      </p:sp>
    </p:spTree>
    <p:extLst>
      <p:ext uri="{BB962C8B-B14F-4D97-AF65-F5344CB8AC3E}">
        <p14:creationId xmlns:p14="http://schemas.microsoft.com/office/powerpoint/2010/main" val="28528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Der </a:t>
            </a:r>
            <a:r>
              <a:rPr lang="de-DE" dirty="0" err="1" smtClean="0"/>
              <a:t>Moopaed</a:t>
            </a:r>
            <a:r>
              <a:rPr lang="de-DE" dirty="0" smtClean="0"/>
              <a:t>-Kurs </a:t>
            </a:r>
            <a:br>
              <a:rPr lang="de-DE" dirty="0" smtClean="0"/>
            </a:br>
            <a:r>
              <a:rPr lang="de-DE" dirty="0" smtClean="0"/>
              <a:t>Fachberatung Geographie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447800" y="2676716"/>
            <a:ext cx="13866576" cy="9874498"/>
          </a:xfrm>
        </p:spPr>
        <p:txBody>
          <a:bodyPr/>
          <a:lstStyle/>
          <a:p>
            <a:r>
              <a:rPr lang="de-DE" dirty="0"/>
              <a:t>Die Informationen </a:t>
            </a:r>
            <a:r>
              <a:rPr lang="de-DE" dirty="0" smtClean="0"/>
              <a:t>im </a:t>
            </a:r>
            <a:r>
              <a:rPr lang="de-DE" dirty="0" err="1" smtClean="0"/>
              <a:t>Moopaed</a:t>
            </a:r>
            <a:r>
              <a:rPr lang="de-DE" dirty="0" smtClean="0"/>
              <a:t>-Kurs „Fachberatung Geographie“ </a:t>
            </a:r>
            <a:r>
              <a:rPr lang="de-DE" dirty="0"/>
              <a:t>ergänzen das öffentlich </a:t>
            </a:r>
            <a:r>
              <a:rPr lang="de-DE" dirty="0" smtClean="0"/>
              <a:t>zugängliche </a:t>
            </a:r>
            <a:r>
              <a:rPr lang="de-DE" dirty="0"/>
              <a:t>Informationsangebot der PH Geographie-Homepage </a:t>
            </a:r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geographie.ph-weingarten.de/</a:t>
            </a:r>
            <a:r>
              <a:rPr lang="de-DE" dirty="0"/>
              <a:t> </a:t>
            </a:r>
            <a:r>
              <a:rPr lang="de-DE" dirty="0" smtClean="0"/>
              <a:t>mit </a:t>
            </a:r>
            <a:r>
              <a:rPr lang="de-DE" dirty="0"/>
              <a:t>fachinternen Hinweisen, die aus datenschutzrechtlichen Gründen nur für immatrikulierte Studierende zugänglich sind</a:t>
            </a:r>
            <a:r>
              <a:rPr lang="de-DE" dirty="0" smtClean="0"/>
              <a:t>.</a:t>
            </a:r>
          </a:p>
          <a:p>
            <a:r>
              <a:rPr lang="de-DE" b="1" dirty="0" smtClean="0"/>
              <a:t>Inhalte: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Übersicht zum Lehrangebot der Geographie</a:t>
            </a:r>
            <a:br>
              <a:rPr lang="de-DE" dirty="0" smtClean="0"/>
            </a:br>
            <a:r>
              <a:rPr lang="de-DE" dirty="0" smtClean="0"/>
              <a:t>	- nach Semestern</a:t>
            </a:r>
            <a:br>
              <a:rPr lang="de-DE" dirty="0" smtClean="0"/>
            </a:br>
            <a:r>
              <a:rPr lang="de-DE" dirty="0" smtClean="0"/>
              <a:t>	- geplanter Turnus von Lehrveranstaltungen (Rotation von Veranstaltungen):  </a:t>
            </a:r>
            <a:br>
              <a:rPr lang="de-DE" dirty="0" smtClean="0"/>
            </a:br>
            <a:r>
              <a:rPr lang="de-DE" dirty="0" smtClean="0"/>
              <a:t>           Was wird im Wintersemester angeboten? Was wird im Sommersemester angeboten?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Informationen für Erstsemester im Fach Geographie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Informationen zu Exkursionen</a:t>
            </a:r>
            <a:br>
              <a:rPr lang="de-DE" dirty="0" smtClean="0"/>
            </a:br>
            <a:r>
              <a:rPr lang="de-DE" dirty="0" smtClean="0"/>
              <a:t>       	- Ersatzexkursionen (wg. Corona)</a:t>
            </a:r>
            <a:br>
              <a:rPr lang="de-DE" dirty="0" smtClean="0"/>
            </a:br>
            <a:r>
              <a:rPr lang="de-DE" dirty="0" smtClean="0"/>
              <a:t>		- Großexkursionen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Aktuelle Hinweise (Prüfungswoche, Veranstaltungen der </a:t>
            </a:r>
            <a:r>
              <a:rPr lang="de-DE" dirty="0" err="1" smtClean="0"/>
              <a:t>GeoStufa</a:t>
            </a:r>
            <a:r>
              <a:rPr lang="de-DE" dirty="0" smtClean="0"/>
              <a:t>, …), die sonst üblicherweise am „Schwarzen Brett“ der Geographie im Fruchtkasten per Aushang bekannt gegeben werden. </a:t>
            </a:r>
          </a:p>
          <a:p>
            <a:r>
              <a:rPr lang="de-DE" b="1" dirty="0" smtClean="0">
                <a:solidFill>
                  <a:srgbClr val="C00000"/>
                </a:solidFill>
              </a:rPr>
              <a:t>Alle Geographie-Studierende sollten sich in diesen </a:t>
            </a:r>
            <a:r>
              <a:rPr lang="de-DE" b="1" dirty="0" err="1" smtClean="0">
                <a:solidFill>
                  <a:srgbClr val="C00000"/>
                </a:solidFill>
              </a:rPr>
              <a:t>Moopaed</a:t>
            </a:r>
            <a:r>
              <a:rPr lang="de-DE" b="1" dirty="0" smtClean="0">
                <a:solidFill>
                  <a:srgbClr val="C00000"/>
                </a:solidFill>
              </a:rPr>
              <a:t>-Kurs einschreiben. So erreichen Sie auch unsere Rundmails und </a:t>
            </a:r>
            <a:r>
              <a:rPr lang="de-DE" b="1" dirty="0">
                <a:solidFill>
                  <a:srgbClr val="C00000"/>
                </a:solidFill>
              </a:rPr>
              <a:t>der Stufa-Newsletter </a:t>
            </a:r>
            <a:r>
              <a:rPr lang="de-DE" b="1" dirty="0" smtClean="0">
                <a:solidFill>
                  <a:srgbClr val="C00000"/>
                </a:solidFill>
              </a:rPr>
              <a:t>mit aktuellen Hinweisen. </a:t>
            </a:r>
          </a:p>
        </p:txBody>
      </p:sp>
    </p:spTree>
    <p:extLst>
      <p:ext uri="{BB962C8B-B14F-4D97-AF65-F5344CB8AC3E}">
        <p14:creationId xmlns:p14="http://schemas.microsoft.com/office/powerpoint/2010/main" val="894272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550" y="3111500"/>
            <a:ext cx="14833600" cy="8763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Informationen zum Fach, zu den Mitarbeitern, zur Fachschaft Geographie und dem Aufbau des Studiums der Geographie finden Sie auf unserer Homepage</a:t>
            </a:r>
            <a:r>
              <a:rPr lang="de-DE" sz="2800" dirty="0">
                <a:solidFill>
                  <a:schemeClr val="tx1"/>
                </a:solidFill>
              </a:rPr>
              <a:t>: 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de-DE" dirty="0" smtClean="0">
                <a:hlinkClick r:id="rId2"/>
              </a:rPr>
              <a:t>https</a:t>
            </a:r>
            <a:r>
              <a:rPr lang="de-DE" dirty="0">
                <a:hlinkClick r:id="rId2"/>
              </a:rPr>
              <a:t>://geographie.ph-weingarten.de</a:t>
            </a:r>
            <a:r>
              <a:rPr lang="de-DE" dirty="0" smtClean="0">
                <a:hlinkClick r:id="rId2"/>
              </a:rPr>
              <a:t>/</a:t>
            </a: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 smtClean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endParaRPr lang="de-DE" dirty="0" smtClean="0"/>
          </a:p>
        </p:txBody>
      </p:sp>
      <p:pic>
        <p:nvPicPr>
          <p:cNvPr id="7175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46681"/>
            <a:ext cx="13191298" cy="79533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219200" y="431800"/>
            <a:ext cx="14338300" cy="1854200"/>
          </a:xfrm>
        </p:spPr>
        <p:txBody>
          <a:bodyPr/>
          <a:lstStyle/>
          <a:p>
            <a: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Homepage im Fach Geographie </a:t>
            </a:r>
            <a:br>
              <a:rPr lang="de-DE" altLang="de-DE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11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11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774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Microsoft Office PowerPoint</Application>
  <PresentationFormat>Benutzerdefiniert</PresentationFormat>
  <Paragraphs>108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Helvetica Neue</vt:lpstr>
      <vt:lpstr>Helvetica Neue Light</vt:lpstr>
      <vt:lpstr>Lucida Grande</vt:lpstr>
      <vt:lpstr>Times</vt:lpstr>
      <vt:lpstr>White</vt:lpstr>
      <vt:lpstr>PowerPoint-Präsentation</vt:lpstr>
      <vt:lpstr>PowerPoint-Präsentation</vt:lpstr>
      <vt:lpstr>      Lehrende im Fach Geographie</vt:lpstr>
      <vt:lpstr>PowerPoint-Präsentation</vt:lpstr>
      <vt:lpstr>PowerPoint-Präsentation</vt:lpstr>
      <vt:lpstr> Die Geo-Stufa (studentische Fachschaft) </vt:lpstr>
      <vt:lpstr>     Informationen für Studierende       zum Start ins Semester </vt:lpstr>
      <vt:lpstr>PowerPoint-Präsentation</vt:lpstr>
      <vt:lpstr>Die Homepage im Fach Geographie  </vt:lpstr>
      <vt:lpstr>Die Homepage im Fach Geographie:  Bereich Studium - Belegbögen</vt:lpstr>
      <vt:lpstr>  Die Belegbögen:    Ihr „Laufzettel“ durch das Geographiestudium</vt:lpstr>
      <vt:lpstr>„Erstsemester“ im Masterstudium Lehramt Sek: Empfehlung von Veranstaltungen der Geographie</vt:lpstr>
      <vt:lpstr>Beratungsangebote der Geographie in der Semestereinstiegswoche</vt:lpstr>
      <vt:lpstr>PowerPoint-Präsentation</vt:lpstr>
      <vt:lpstr>Beratung zur Planung des Studiums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Durner</dc:creator>
  <cp:lastModifiedBy>Pedrazzoli Corinna</cp:lastModifiedBy>
  <cp:revision>113</cp:revision>
  <dcterms:modified xsi:type="dcterms:W3CDTF">2021-07-13T12:02:36Z</dcterms:modified>
</cp:coreProperties>
</file>