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9"/>
  </p:notesMasterIdLst>
  <p:sldIdLst>
    <p:sldId id="256" r:id="rId3"/>
    <p:sldId id="289" r:id="rId4"/>
    <p:sldId id="257" r:id="rId5"/>
    <p:sldId id="277" r:id="rId6"/>
    <p:sldId id="290" r:id="rId7"/>
    <p:sldId id="291" r:id="rId8"/>
    <p:sldId id="301" r:id="rId9"/>
    <p:sldId id="292" r:id="rId10"/>
    <p:sldId id="293" r:id="rId11"/>
    <p:sldId id="295" r:id="rId12"/>
    <p:sldId id="299" r:id="rId13"/>
    <p:sldId id="300" r:id="rId14"/>
    <p:sldId id="284" r:id="rId15"/>
    <p:sldId id="260" r:id="rId16"/>
    <p:sldId id="258" r:id="rId17"/>
    <p:sldId id="273" r:id="rId18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1CFD7"/>
    <a:srgbClr val="93C1C7"/>
    <a:srgbClr val="9791CB"/>
    <a:srgbClr val="9FBBDD"/>
    <a:srgbClr val="8E8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58" d="100"/>
          <a:sy n="58" d="100"/>
        </p:scale>
        <p:origin x="1860" y="96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9078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774700" latinLnBrk="0">
      <a:defRPr sz="400">
        <a:latin typeface="Lucida Grande"/>
        <a:ea typeface="Lucida Grande"/>
        <a:cs typeface="Lucida Grande"/>
        <a:sym typeface="Lucida Grande"/>
      </a:defRPr>
    </a:lvl1pPr>
    <a:lvl2pPr indent="228600" defTabSz="774700" latinLnBrk="0">
      <a:defRPr sz="400">
        <a:latin typeface="Lucida Grande"/>
        <a:ea typeface="Lucida Grande"/>
        <a:cs typeface="Lucida Grande"/>
        <a:sym typeface="Lucida Grande"/>
      </a:defRPr>
    </a:lvl2pPr>
    <a:lvl3pPr indent="457200" defTabSz="774700" latinLnBrk="0">
      <a:defRPr sz="400">
        <a:latin typeface="Lucida Grande"/>
        <a:ea typeface="Lucida Grande"/>
        <a:cs typeface="Lucida Grande"/>
        <a:sym typeface="Lucida Grande"/>
      </a:defRPr>
    </a:lvl3pPr>
    <a:lvl4pPr indent="685800" defTabSz="774700" latinLnBrk="0">
      <a:defRPr sz="400">
        <a:latin typeface="Lucida Grande"/>
        <a:ea typeface="Lucida Grande"/>
        <a:cs typeface="Lucida Grande"/>
        <a:sym typeface="Lucida Grande"/>
      </a:defRPr>
    </a:lvl4pPr>
    <a:lvl5pPr indent="914400" defTabSz="774700" latinLnBrk="0">
      <a:defRPr sz="400">
        <a:latin typeface="Lucida Grande"/>
        <a:ea typeface="Lucida Grande"/>
        <a:cs typeface="Lucida Grande"/>
        <a:sym typeface="Lucida Grande"/>
      </a:defRPr>
    </a:lvl5pPr>
    <a:lvl6pPr indent="1143000" defTabSz="774700" latinLnBrk="0">
      <a:defRPr sz="400">
        <a:latin typeface="Lucida Grande"/>
        <a:ea typeface="Lucida Grande"/>
        <a:cs typeface="Lucida Grande"/>
        <a:sym typeface="Lucida Grande"/>
      </a:defRPr>
    </a:lvl6pPr>
    <a:lvl7pPr indent="1371600" defTabSz="774700" latinLnBrk="0">
      <a:defRPr sz="400">
        <a:latin typeface="Lucida Grande"/>
        <a:ea typeface="Lucida Grande"/>
        <a:cs typeface="Lucida Grande"/>
        <a:sym typeface="Lucida Grande"/>
      </a:defRPr>
    </a:lvl7pPr>
    <a:lvl8pPr indent="1600200" defTabSz="774700" latinLnBrk="0">
      <a:defRPr sz="400">
        <a:latin typeface="Lucida Grande"/>
        <a:ea typeface="Lucida Grande"/>
        <a:cs typeface="Lucida Grande"/>
        <a:sym typeface="Lucida Grande"/>
      </a:defRPr>
    </a:lvl8pPr>
    <a:lvl9pPr indent="1828800" defTabSz="774700" latinLnBrk="0">
      <a:defRPr sz="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altsfolie 2 Bild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85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90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1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2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3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8" name="Bild"/>
          <p:cNvSpPr>
            <a:spLocks noGrp="1"/>
          </p:cNvSpPr>
          <p:nvPr>
            <p:ph type="pic" sz="half" idx="14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47800" y="11402869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  <p:sp>
        <p:nvSpPr>
          <p:cNvPr id="20" name="Bild"/>
          <p:cNvSpPr>
            <a:spLocks noGrp="1"/>
          </p:cNvSpPr>
          <p:nvPr>
            <p:ph type="pic" sz="half" idx="16"/>
          </p:nvPr>
        </p:nvSpPr>
        <p:spPr>
          <a:xfrm>
            <a:off x="8384165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extebene"/>
          <p:cNvSpPr txBox="1">
            <a:spLocks noGrp="1"/>
          </p:cNvSpPr>
          <p:nvPr>
            <p:ph type="body" sz="quarter" idx="17"/>
          </p:nvPr>
        </p:nvSpPr>
        <p:spPr>
          <a:xfrm>
            <a:off x="8384165" y="11402134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9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Vielen Dank für Ihre Aufmerksamkeit!</a:t>
            </a:r>
          </a:p>
        </p:txBody>
      </p:sp>
      <p:sp>
        <p:nvSpPr>
          <p:cNvPr id="344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pic>
        <p:nvPicPr>
          <p:cNvPr id="345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4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51" name="Textebene 2…"/>
          <p:cNvSpPr txBox="1"/>
          <p:nvPr/>
        </p:nvSpPr>
        <p:spPr>
          <a:xfrm>
            <a:off x="1447800" y="10552371"/>
            <a:ext cx="6776344" cy="95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2</a:t>
            </a:r>
          </a:p>
          <a:p>
            <a:pPr lvl="2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52" name="Textebene 4"/>
          <p:cNvSpPr txBox="1"/>
          <p:nvPr/>
        </p:nvSpPr>
        <p:spPr>
          <a:xfrm>
            <a:off x="12285761" y="11022651"/>
            <a:ext cx="334440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r"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3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1" y="1854200"/>
            <a:ext cx="14109700" cy="40385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1" y="6794503"/>
            <a:ext cx="14109700" cy="27264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12"/>
              </a:spcBef>
              <a:buSzTx/>
              <a:buNone/>
              <a:defRPr sz="4219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47802" y="10528406"/>
            <a:ext cx="1671933" cy="100271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2pPr algn="l">
              <a:defRPr>
                <a:latin typeface="Calibri" panose="020F0502020204030204" pitchFamily="34" charset="0"/>
              </a:defRPr>
            </a:lvl2pPr>
            <a:lvl3pPr algn="l">
              <a:defRPr>
                <a:latin typeface="Calibri" panose="020F0502020204030204" pitchFamily="34" charset="0"/>
              </a:defRPr>
            </a:lvl3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2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3</a:t>
            </a:r>
            <a:endParaRPr dirty="0"/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716696" y="11026085"/>
            <a:ext cx="1671933" cy="47763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4pPr>
              <a:defRPr baseline="0">
                <a:latin typeface="Calibri" panose="020F0502020204030204" pitchFamily="34" charset="0"/>
              </a:defRPr>
            </a:lvl4pPr>
          </a:lstStyle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4</a:t>
            </a:r>
            <a:endParaRPr dirty="0"/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4506187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1" y="1854200"/>
            <a:ext cx="14109700" cy="40385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1" y="6794503"/>
            <a:ext cx="14109700" cy="27264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12"/>
              </a:spcBef>
              <a:buSzTx/>
              <a:buNone/>
              <a:defRPr sz="421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48495" y="10528406"/>
            <a:ext cx="1671933" cy="100271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2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3</a:t>
            </a:r>
            <a:endParaRPr lang="de-DE" dirty="0"/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716696" y="11026085"/>
            <a:ext cx="1671933" cy="47763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4pPr>
              <a:defRPr>
                <a:latin typeface="Calibri" panose="020F0502020204030204" pitchFamily="34" charset="0"/>
              </a:defRPr>
            </a:lvl4pPr>
          </a:lstStyle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4</a:t>
            </a:r>
            <a:endParaRPr lang="de-DE" dirty="0"/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6798318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1" y="1854200"/>
            <a:ext cx="14109700" cy="40385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8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1" y="6794503"/>
            <a:ext cx="14109700" cy="27264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12"/>
              </a:spcBef>
              <a:buSzTx/>
              <a:buNone/>
              <a:defRPr sz="421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9" name="Textebene 2…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48495" y="10528406"/>
            <a:ext cx="1671933" cy="100271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2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3</a:t>
            </a:r>
            <a:endParaRPr lang="de-DE" dirty="0"/>
          </a:p>
        </p:txBody>
      </p:sp>
      <p:sp>
        <p:nvSpPr>
          <p:cNvPr id="60" name="Textebene 4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716696" y="11026085"/>
            <a:ext cx="1671933" cy="47763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4pPr>
              <a:defRPr>
                <a:latin typeface="Calibri" panose="020F0502020204030204" pitchFamily="34" charset="0"/>
              </a:defRPr>
            </a:lvl4pPr>
          </a:lstStyle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latin typeface="Calibri" panose="020F0502020204030204" pitchFamily="34" charset="0"/>
              </a:rPr>
              <a:t>Textebene 4</a:t>
            </a:r>
            <a:endParaRPr lang="de-DE" dirty="0"/>
          </a:p>
        </p:txBody>
      </p:sp>
      <p:pic>
        <p:nvPicPr>
          <p:cNvPr id="61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6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6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6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6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6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2528703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1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5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1" y="3111501"/>
            <a:ext cx="14109700" cy="876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2999"/>
              </a:spcBef>
              <a:buSzTx/>
              <a:buNone/>
              <a:defRPr sz="374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476216" indent="-476216">
              <a:spcBef>
                <a:spcPts val="2999"/>
              </a:spcBef>
              <a:defRPr sz="3749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2pPr>
            <a:lvl3pPr marL="892905" indent="-476216">
              <a:spcBef>
                <a:spcPts val="2999"/>
              </a:spcBef>
              <a:defRPr sz="3374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3pPr>
            <a:lvl4pPr marL="1083393">
              <a:spcBef>
                <a:spcPts val="2999"/>
              </a:spcBef>
              <a:defRPr sz="2812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4pPr>
            <a:lvl5pPr marL="1500081">
              <a:spcBef>
                <a:spcPts val="2999"/>
              </a:spcBef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418664805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1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5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1" y="3111501"/>
            <a:ext cx="14109700" cy="876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2999"/>
              </a:spcBef>
              <a:buSzTx/>
              <a:buNone/>
              <a:defRPr sz="374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476216" indent="-476216">
              <a:spcBef>
                <a:spcPts val="2999"/>
              </a:spcBef>
              <a:defRPr sz="3749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2pPr>
            <a:lvl3pPr marL="892905" indent="-476216">
              <a:spcBef>
                <a:spcPts val="2999"/>
              </a:spcBef>
              <a:defRPr sz="3374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3pPr>
            <a:lvl4pPr marL="1083393">
              <a:spcBef>
                <a:spcPts val="2999"/>
              </a:spcBef>
              <a:defRPr sz="2812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4pPr>
            <a:lvl5pPr marL="1500081">
              <a:spcBef>
                <a:spcPts val="2999"/>
              </a:spcBef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380185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1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5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1" y="3077368"/>
            <a:ext cx="6319243" cy="9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337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343"/>
              </a:spcBef>
              <a:defRPr sz="3374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2pPr>
            <a:lvl3pPr>
              <a:spcBef>
                <a:spcPts val="2343"/>
              </a:spcBef>
              <a:defRPr sz="2812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3pPr>
            <a:lvl4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4pPr>
            <a:lvl5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9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337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343"/>
              </a:spcBef>
              <a:defRPr sz="3374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2pPr>
            <a:lvl3pPr>
              <a:spcBef>
                <a:spcPts val="2343"/>
              </a:spcBef>
              <a:defRPr sz="2812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3pPr>
            <a:lvl4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4pPr>
            <a:lvl5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grpSp>
        <p:nvGrpSpPr>
          <p:cNvPr id="158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22899670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1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5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337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343"/>
              </a:spcBef>
              <a:defRPr sz="3374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2pPr>
            <a:lvl3pPr>
              <a:spcBef>
                <a:spcPts val="2343"/>
              </a:spcBef>
              <a:defRPr sz="2812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3pPr>
            <a:lvl4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4pPr>
            <a:lvl5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1" y="3251201"/>
            <a:ext cx="6284334" cy="8150936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1" y="11420983"/>
            <a:ext cx="6284516" cy="53527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234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2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6132376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1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5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337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343"/>
              </a:spcBef>
              <a:defRPr sz="3374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2pPr>
            <a:lvl3pPr>
              <a:spcBef>
                <a:spcPts val="2343"/>
              </a:spcBef>
              <a:defRPr sz="2812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3pPr>
            <a:lvl4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4pPr>
            <a:lvl5pPr>
              <a:spcBef>
                <a:spcPts val="2343"/>
              </a:spcBef>
              <a:defRPr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1" y="3251201"/>
            <a:ext cx="6284334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1" y="11420983"/>
            <a:ext cx="6284516" cy="53527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234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1" y="7689850"/>
            <a:ext cx="6284334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2" y="6974539"/>
            <a:ext cx="6284517" cy="53527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234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40691553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1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5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85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290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91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92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293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2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Bild"/>
          <p:cNvSpPr>
            <a:spLocks noGrp="1"/>
          </p:cNvSpPr>
          <p:nvPr>
            <p:ph type="pic" sz="half" idx="14"/>
          </p:nvPr>
        </p:nvSpPr>
        <p:spPr>
          <a:xfrm>
            <a:off x="1447801" y="3251201"/>
            <a:ext cx="6284334" cy="8150936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9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47801" y="11364991"/>
            <a:ext cx="6284516" cy="53527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234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"/>
          <p:cNvSpPr>
            <a:spLocks noGrp="1"/>
          </p:cNvSpPr>
          <p:nvPr>
            <p:ph type="pic" sz="half" idx="16"/>
          </p:nvPr>
        </p:nvSpPr>
        <p:spPr>
          <a:xfrm>
            <a:off x="8384165" y="3251201"/>
            <a:ext cx="6284334" cy="8150936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21" name="Textebene"/>
          <p:cNvSpPr txBox="1">
            <a:spLocks noGrp="1"/>
          </p:cNvSpPr>
          <p:nvPr>
            <p:ph type="body" sz="quarter" idx="17"/>
          </p:nvPr>
        </p:nvSpPr>
        <p:spPr>
          <a:xfrm>
            <a:off x="8384165" y="11364255"/>
            <a:ext cx="6284516" cy="53527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234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304613729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9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1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500" b="1">
                <a:solidFill>
                  <a:srgbClr val="BE342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599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20" y="11441764"/>
            <a:ext cx="6284516" cy="53527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343"/>
              </a:spcBef>
              <a:buSzTx/>
              <a:buNone/>
              <a:defRPr sz="234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3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215836891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1" y="1854200"/>
            <a:ext cx="14109700" cy="40385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4781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1" y="6794503"/>
            <a:ext cx="14109700" cy="27264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12"/>
              </a:spcBef>
              <a:buSzTx/>
              <a:buNone/>
              <a:defRPr sz="4219"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799" y="10528405"/>
            <a:ext cx="6776345" cy="1002710"/>
          </a:xfrm>
          <a:prstGeom prst="rect">
            <a:avLst/>
          </a:prstGeom>
        </p:spPr>
        <p:txBody>
          <a:bodyPr anchor="ctr">
            <a:spAutoFit/>
          </a:bodyPr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/>
              <a:t>Mastertextformat bearbeiten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/>
              <a:t>Zweite Ebene</a:t>
            </a:r>
          </a:p>
        </p:txBody>
      </p:sp>
      <p:sp>
        <p:nvSpPr>
          <p:cNvPr id="36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2285762" y="10838566"/>
            <a:ext cx="3344405" cy="852669"/>
          </a:xfrm>
          <a:prstGeom prst="rect">
            <a:avLst/>
          </a:prstGeom>
        </p:spPr>
        <p:txBody>
          <a:bodyPr anchor="ctr">
            <a:spAutoFit/>
          </a:bodyPr>
          <a:lstStyle>
            <a:lvl4pPr>
              <a:defRPr>
                <a:latin typeface="Calibri" panose="020F0502020204030204" pitchFamily="34" charset="0"/>
              </a:defRPr>
            </a:lvl4pPr>
          </a:lstStyle>
          <a:p>
            <a:pPr marL="0" lvl="0" indent="0" algn="r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/>
              <a:t>Mastertextformat bearbeiten</a:t>
            </a:r>
          </a:p>
        </p:txBody>
      </p:sp>
      <p:grpSp>
        <p:nvGrpSpPr>
          <p:cNvPr id="368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36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36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36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36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pic>
        <p:nvPicPr>
          <p:cNvPr id="36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78384363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267676544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207577068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C6D4F-090B-43D0-A51A-4B041D1BF529}" type="datetime1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Pädagogische Hochschule Weingarten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5336255" y="12382501"/>
            <a:ext cx="391133" cy="275717"/>
          </a:xfrm>
        </p:spPr>
        <p:txBody>
          <a:bodyPr/>
          <a:lstStyle>
            <a:lvl1pPr>
              <a:defRPr/>
            </a:lvl1pPr>
          </a:lstStyle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9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:\Documents\PROJECTS\6_KUBeX_IBH\DESCRIPT\Erkennungsbild\KUBeX_Logo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34" y="577994"/>
            <a:ext cx="979312" cy="10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36256" y="12382501"/>
            <a:ext cx="391133" cy="275717"/>
          </a:xfrm>
        </p:spPr>
        <p:txBody>
          <a:bodyPr/>
          <a:lstStyle>
            <a:lvl1pPr>
              <a:defRPr/>
            </a:lvl1pPr>
          </a:lstStyle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541867" y="11704320"/>
            <a:ext cx="6366933" cy="1011484"/>
          </a:xfrm>
          <a:solidFill>
            <a:schemeClr val="bg1"/>
          </a:solidFill>
        </p:spPr>
        <p:txBody>
          <a:bodyPr/>
          <a:lstStyle>
            <a:lvl1pPr marL="0">
              <a:lnSpc>
                <a:spcPct val="100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e-DE" dirty="0"/>
              <a:t>DGFE-Kongress</a:t>
            </a:r>
          </a:p>
          <a:p>
            <a:pPr lvl="0"/>
            <a:r>
              <a:rPr lang="de-DE" dirty="0"/>
              <a:t>Forschungsforum </a:t>
            </a:r>
            <a:r>
              <a:rPr lang="de-DE" dirty="0" err="1"/>
              <a:t>KUBeX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926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28333"/>
            <a:ext cx="13817600" cy="4527597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830531"/>
            <a:ext cx="12192000" cy="3139815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5D83-F78B-44AC-8669-D491E858F46D}" type="datetime1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Pädagogische Hochschule Weingarten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0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4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4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44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5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135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7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42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38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39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40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41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14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5">
            <a:extLst/>
          </a:blip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Titeltext</a:t>
            </a:r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443618" y="12382500"/>
            <a:ext cx="283770" cy="275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2" r:id="rId8"/>
    <p:sldLayoutId id="2147483664" r:id="rId9"/>
    <p:sldLayoutId id="2147483666" r:id="rId10"/>
    <p:sldLayoutId id="2147483668" r:id="rId11"/>
    <p:sldLayoutId id="2147483670" r:id="rId12"/>
    <p:sldLayoutId id="2147483678" r:id="rId1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8"/>
          <a:srcRect l="19999" t="17937" r="20205" b="18882"/>
          <a:stretch>
            <a:fillRect/>
          </a:stretch>
        </p:blipFill>
        <p:spPr>
          <a:xfrm>
            <a:off x="14249397" y="924426"/>
            <a:ext cx="1328946" cy="88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08001" y="406399"/>
            <a:ext cx="2921001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1"/>
            <a:ext cx="396002" cy="13003201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3374"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1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1"/>
            <a:ext cx="14833600" cy="876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336255" y="12382501"/>
            <a:ext cx="39113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125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0422464A-2AB5-40FA-AEF5-47FF1A8CBFE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554664" y="12053888"/>
            <a:ext cx="5146676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21408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ransition spd="med"/>
  <p:hf hdr="0" dt="0"/>
  <p:txStyles>
    <p:titleStyle>
      <a:lvl1pPr marL="0" marR="0" indent="0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 Light"/>
        </a:defRPr>
      </a:lvl1pPr>
      <a:lvl2pPr marL="0" marR="0" indent="214298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28596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42892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857189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071487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285785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500081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714379" algn="l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24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50014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1pPr>
      <a:lvl2pPr marL="666703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2pPr>
      <a:lvl3pPr marL="1083393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3pPr>
      <a:lvl4pPr marL="1500081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4pPr>
      <a:lvl5pPr marL="1916771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5pPr>
      <a:lvl6pPr marL="2333460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750150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166840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583529" marR="0" indent="-250014" algn="l" defTabSz="726230" eaLnBrk="1" latinLnBrk="0" hangingPunct="1">
        <a:lnSpc>
          <a:spcPct val="100000"/>
        </a:lnSpc>
        <a:spcBef>
          <a:spcPts val="6000"/>
        </a:spcBef>
        <a:spcAft>
          <a:spcPts val="0"/>
        </a:spcAft>
        <a:buClrTx/>
        <a:buSzPct val="100000"/>
        <a:buFontTx/>
        <a:buChar char="•"/>
        <a:tabLst/>
        <a:defRPr sz="2437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14298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28596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42892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57189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71487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85785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500081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714379" algn="r" defTabSz="72623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1854200"/>
            <a:ext cx="14109700" cy="37007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Semestereinstiegswoche </a:t>
            </a:r>
          </a:p>
          <a:p>
            <a:pPr algn="ctr"/>
            <a:r>
              <a:rPr lang="de-DE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PH Weingarten</a:t>
            </a:r>
            <a:endParaRPr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5" name="Textebene 1"/>
          <p:cNvSpPr txBox="1">
            <a:spLocks noGrp="1"/>
          </p:cNvSpPr>
          <p:nvPr>
            <p:ph type="body" idx="14"/>
          </p:nvPr>
        </p:nvSpPr>
        <p:spPr>
          <a:xfrm>
            <a:off x="1447800" y="6794500"/>
            <a:ext cx="14109700" cy="4940299"/>
          </a:xfrm>
          <a:prstGeom prst="rect">
            <a:avLst/>
          </a:prstGeom>
        </p:spPr>
        <p:txBody>
          <a:bodyPr/>
          <a:lstStyle/>
          <a:p>
            <a:r>
              <a:rPr lang="de-DE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Informationsveranstaltung im Masterstudiengang </a:t>
            </a:r>
            <a:r>
              <a:rPr lang="de-DE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</a:t>
            </a:r>
            <a:r>
              <a:rPr lang="de-DE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Studiengangleitung: </a:t>
            </a:r>
          </a:p>
          <a:p>
            <a:pPr algn="just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Prof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 Dr. Dr. Gregor Lang-Wojtasik 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Prof. Dr.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 Stefan König</a:t>
            </a:r>
            <a:endParaRPr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6" name="Textebene 2…"/>
          <p:cNvSpPr txBox="1">
            <a:spLocks noGrp="1"/>
          </p:cNvSpPr>
          <p:nvPr>
            <p:ph type="body" idx="15"/>
          </p:nvPr>
        </p:nvSpPr>
        <p:spPr>
          <a:xfrm>
            <a:off x="1447800" y="10760456"/>
            <a:ext cx="195566" cy="538609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/>
              <a:t>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l="251" t="17583" r="44494"/>
          <a:stretch/>
        </p:blipFill>
        <p:spPr>
          <a:xfrm>
            <a:off x="6455663" y="2204800"/>
            <a:ext cx="3913633" cy="10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29514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Wintersemester (1. Semester)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Abgerundetes Rechteck 45"/>
          <p:cNvSpPr/>
          <p:nvPr/>
        </p:nvSpPr>
        <p:spPr bwMode="auto">
          <a:xfrm>
            <a:off x="552450" y="2579303"/>
            <a:ext cx="4118537" cy="1037089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Theorien des Lehrens &amp; Lernens (Päd. Psych.)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552449" y="3854355"/>
            <a:ext cx="4118537" cy="250715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Disziplinärer Schwerpunkt</a:t>
            </a:r>
          </a:p>
          <a:p>
            <a:pPr marL="457200" lvl="0" indent="-457200" algn="l" defTabSz="9144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Schulsozialpädagogik</a:t>
            </a:r>
          </a:p>
          <a:p>
            <a:pPr marL="457200" lvl="0" indent="-457200" algn="l" defTabSz="9144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Umgang mit Differenz</a:t>
            </a:r>
          </a:p>
          <a:p>
            <a:pPr marL="457200" lvl="0" indent="-457200" algn="l" defTabSz="9144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Schulische Beratung</a:t>
            </a:r>
          </a:p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endParaRPr lang="de-DE" sz="28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552448" y="6571373"/>
            <a:ext cx="4118537" cy="707961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Bildungsforschung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570690" y="8542560"/>
            <a:ext cx="4118537" cy="1072701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Forschungsmethoden I (qualitativ) - Einführung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4" name="Gerade Verbindung mit Pfeil 53"/>
          <p:cNvCxnSpPr>
            <a:stCxn id="46" idx="3"/>
          </p:cNvCxnSpPr>
          <p:nvPr/>
        </p:nvCxnSpPr>
        <p:spPr>
          <a:xfrm>
            <a:off x="4670987" y="3097848"/>
            <a:ext cx="3749113" cy="142012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Gerade Verbindung mit Pfeil 61"/>
          <p:cNvCxnSpPr>
            <a:stCxn id="51" idx="3"/>
          </p:cNvCxnSpPr>
          <p:nvPr/>
        </p:nvCxnSpPr>
        <p:spPr>
          <a:xfrm flipV="1">
            <a:off x="4689227" y="9078910"/>
            <a:ext cx="3706063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Gerade Verbindung mit Pfeil 67"/>
          <p:cNvCxnSpPr>
            <a:stCxn id="49" idx="3"/>
          </p:cNvCxnSpPr>
          <p:nvPr/>
        </p:nvCxnSpPr>
        <p:spPr>
          <a:xfrm>
            <a:off x="4670986" y="5107931"/>
            <a:ext cx="3724304" cy="83900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Gerade Verbindung mit Pfeil 69"/>
          <p:cNvCxnSpPr>
            <a:stCxn id="50" idx="3"/>
          </p:cNvCxnSpPr>
          <p:nvPr/>
        </p:nvCxnSpPr>
        <p:spPr>
          <a:xfrm>
            <a:off x="4670985" y="6925354"/>
            <a:ext cx="3781296" cy="46654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Gerade Verbindung mit Pfeil 71"/>
          <p:cNvCxnSpPr>
            <a:stCxn id="23" idx="3"/>
          </p:cNvCxnSpPr>
          <p:nvPr/>
        </p:nvCxnSpPr>
        <p:spPr>
          <a:xfrm flipV="1">
            <a:off x="4663616" y="7729798"/>
            <a:ext cx="3731674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Gerade Verbindung mit Pfeil 73"/>
          <p:cNvCxnSpPr>
            <a:stCxn id="28" idx="3"/>
          </p:cNvCxnSpPr>
          <p:nvPr/>
        </p:nvCxnSpPr>
        <p:spPr>
          <a:xfrm flipV="1">
            <a:off x="4689227" y="9432647"/>
            <a:ext cx="3706063" cy="85411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Gerade Verbindung mit Pfeil 76"/>
          <p:cNvCxnSpPr/>
          <p:nvPr/>
        </p:nvCxnSpPr>
        <p:spPr>
          <a:xfrm>
            <a:off x="9966960" y="7413371"/>
            <a:ext cx="188701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Gerade Verbindung mit Pfeil 80"/>
          <p:cNvCxnSpPr/>
          <p:nvPr/>
        </p:nvCxnSpPr>
        <p:spPr>
          <a:xfrm>
            <a:off x="9966960" y="8759537"/>
            <a:ext cx="1887013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Abgerundetes Rechteck 22"/>
          <p:cNvSpPr/>
          <p:nvPr/>
        </p:nvSpPr>
        <p:spPr bwMode="auto">
          <a:xfrm>
            <a:off x="545079" y="7375818"/>
            <a:ext cx="4118537" cy="707961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noProof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Wissenschaftstheorie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570690" y="9750408"/>
            <a:ext cx="4118537" cy="1072701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Forschungsmethoden I (qualitativ) - Anwendung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11853973" y="7037916"/>
            <a:ext cx="4118537" cy="691882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Referat/Hausarbeit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11853971" y="8440165"/>
            <a:ext cx="4118537" cy="638746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Forschungsstudie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83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l="44145" t="17583" r="21773"/>
          <a:stretch/>
        </p:blipFill>
        <p:spPr>
          <a:xfrm>
            <a:off x="7955280" y="2204800"/>
            <a:ext cx="2414016" cy="10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29514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Sommersemester (2. Semester)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Abgerundetes Rechteck 45"/>
          <p:cNvSpPr/>
          <p:nvPr/>
        </p:nvSpPr>
        <p:spPr bwMode="auto">
          <a:xfrm>
            <a:off x="552450" y="2579303"/>
            <a:ext cx="4118537" cy="1037089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Schul- &amp; Unterrichtsforschung (EW)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552449" y="5280819"/>
            <a:ext cx="4118537" cy="250715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Disziplinärer Schwerpunkt</a:t>
            </a:r>
          </a:p>
          <a:p>
            <a:pPr marL="457200" lvl="0" indent="-457200" algn="l" defTabSz="9144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Schulsozialpädagogik</a:t>
            </a:r>
          </a:p>
          <a:p>
            <a:pPr marL="457200" lvl="0" indent="-457200" algn="l" defTabSz="9144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Umgang mit Differenz</a:t>
            </a:r>
          </a:p>
          <a:p>
            <a:pPr marL="457200" lvl="0" indent="-457200" algn="l" defTabSz="9144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Schulische Beratung</a:t>
            </a:r>
          </a:p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endParaRPr lang="de-DE" sz="28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570690" y="8542560"/>
            <a:ext cx="4118537" cy="1072701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Forschungsmethoden II (quantitativ) - Einführung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4" name="Gerade Verbindung mit Pfeil 53"/>
          <p:cNvCxnSpPr>
            <a:stCxn id="46" idx="3"/>
          </p:cNvCxnSpPr>
          <p:nvPr/>
        </p:nvCxnSpPr>
        <p:spPr>
          <a:xfrm>
            <a:off x="4670987" y="3097848"/>
            <a:ext cx="3724303" cy="92939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Gerade Verbindung mit Pfeil 61"/>
          <p:cNvCxnSpPr>
            <a:stCxn id="51" idx="3"/>
          </p:cNvCxnSpPr>
          <p:nvPr/>
        </p:nvCxnSpPr>
        <p:spPr>
          <a:xfrm flipV="1">
            <a:off x="4689227" y="9078910"/>
            <a:ext cx="3706063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Gerade Verbindung mit Pfeil 67"/>
          <p:cNvCxnSpPr>
            <a:stCxn id="49" idx="3"/>
          </p:cNvCxnSpPr>
          <p:nvPr/>
        </p:nvCxnSpPr>
        <p:spPr>
          <a:xfrm flipV="1">
            <a:off x="4670986" y="5946939"/>
            <a:ext cx="3724304" cy="58745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Gerade Verbindung mit Pfeil 73"/>
          <p:cNvCxnSpPr>
            <a:stCxn id="28" idx="3"/>
          </p:cNvCxnSpPr>
          <p:nvPr/>
        </p:nvCxnSpPr>
        <p:spPr>
          <a:xfrm flipV="1">
            <a:off x="4689227" y="9432647"/>
            <a:ext cx="3706063" cy="85411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Gerade Verbindung mit Pfeil 76"/>
          <p:cNvCxnSpPr/>
          <p:nvPr/>
        </p:nvCxnSpPr>
        <p:spPr>
          <a:xfrm>
            <a:off x="9966960" y="4212642"/>
            <a:ext cx="188701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Gerade Verbindung mit Pfeil 80"/>
          <p:cNvCxnSpPr/>
          <p:nvPr/>
        </p:nvCxnSpPr>
        <p:spPr>
          <a:xfrm>
            <a:off x="9966960" y="8759537"/>
            <a:ext cx="1887013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Abgerundetes Rechteck 27"/>
          <p:cNvSpPr/>
          <p:nvPr/>
        </p:nvSpPr>
        <p:spPr bwMode="auto">
          <a:xfrm>
            <a:off x="570690" y="9750408"/>
            <a:ext cx="4118537" cy="1072701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Forschungsmethoden II (quantitativ) - Anwendung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11853971" y="8440165"/>
            <a:ext cx="4118537" cy="638746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Forschungsstudie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52448" y="3762864"/>
            <a:ext cx="4118537" cy="745119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Bildungsforschung (EW)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2" name="Gerade Verbindung mit Pfeil 21"/>
          <p:cNvCxnSpPr>
            <a:stCxn id="21" idx="3"/>
          </p:cNvCxnSpPr>
          <p:nvPr/>
        </p:nvCxnSpPr>
        <p:spPr>
          <a:xfrm>
            <a:off x="4670985" y="4135424"/>
            <a:ext cx="3749115" cy="52901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Abgerundetes Rechteck 26"/>
          <p:cNvSpPr/>
          <p:nvPr/>
        </p:nvSpPr>
        <p:spPr bwMode="auto">
          <a:xfrm>
            <a:off x="11853970" y="3894948"/>
            <a:ext cx="4118537" cy="613036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Referat/Hausarbeit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11853969" y="5222470"/>
            <a:ext cx="4118537" cy="110393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Präsentation &amp; Kolloquium/Hausarbeit</a:t>
            </a:r>
          </a:p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endParaRPr lang="de-DE" sz="28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9966956" y="5736642"/>
            <a:ext cx="188701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33835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l="67124" t="17583" r="-173"/>
          <a:stretch/>
        </p:blipFill>
        <p:spPr>
          <a:xfrm>
            <a:off x="7827264" y="2204800"/>
            <a:ext cx="2340864" cy="10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29514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Wintersemester (3. Semester)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570690" y="8323105"/>
            <a:ext cx="4118537" cy="711168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Forschungsdesign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2" name="Gerade Verbindung mit Pfeil 61"/>
          <p:cNvCxnSpPr>
            <a:stCxn id="51" idx="3"/>
          </p:cNvCxnSpPr>
          <p:nvPr/>
        </p:nvCxnSpPr>
        <p:spPr>
          <a:xfrm>
            <a:off x="4689227" y="8678689"/>
            <a:ext cx="3706063" cy="5062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4670985" y="9432647"/>
            <a:ext cx="3724305" cy="1166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Gerade Verbindung mit Pfeil 80"/>
          <p:cNvCxnSpPr/>
          <p:nvPr/>
        </p:nvCxnSpPr>
        <p:spPr>
          <a:xfrm>
            <a:off x="9966960" y="8997281"/>
            <a:ext cx="1887013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Abgerundetes Rechteck 27"/>
          <p:cNvSpPr/>
          <p:nvPr/>
        </p:nvSpPr>
        <p:spPr bwMode="auto">
          <a:xfrm>
            <a:off x="570690" y="9128616"/>
            <a:ext cx="4118537" cy="1072701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Qualitätssicherung &amp; Evaluation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11853973" y="10362295"/>
            <a:ext cx="4118537" cy="638746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Masterthesis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11853973" y="8445314"/>
            <a:ext cx="4118537" cy="1103933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Präsentation &amp; Kolloquium</a:t>
            </a:r>
          </a:p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</a:pPr>
            <a:endParaRPr lang="de-DE" sz="28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9966960" y="10681668"/>
            <a:ext cx="188701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97321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Allgemeine Empfehlungen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de-DE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Schauen Sie über den Tellerrand: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Besuchen Sie die Vortragsveranstaltungen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Lassen Sie sich in der Schreibwerkstatt beraten!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Nutzen Sie die Möglichkeit, ins Ausland zu gehen und knüpfen Sie Kontakte beim International-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Evening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der PH im Alibi!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Lernen Sie Sprachen im Sprachzentrum!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Zeitungen lesen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Arbeitsgruppen bilden, frühzeitig Literaturlisten abarbeiten!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1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So informieren Sie sich!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" name="Textebene 1…"/>
          <p:cNvSpPr txBox="1">
            <a:spLocks noGrp="1"/>
          </p:cNvSpPr>
          <p:nvPr>
            <p:ph type="body" idx="14"/>
          </p:nvPr>
        </p:nvSpPr>
        <p:spPr>
          <a:xfrm>
            <a:off x="609600" y="3077368"/>
            <a:ext cx="14947900" cy="908923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www.ph-weingarten.de </a:t>
            </a: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&gt;&gt;…&gt;&gt; </a:t>
            </a: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Educational Science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Modulhandbuch 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und Studien- </a:t>
            </a: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Prüfungsordnung </a:t>
            </a:r>
            <a:endParaRPr lang="de-DE" sz="4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Semestereinstiegswoche - Informationsveranstaltung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studienberatung@ph-weingarten.de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Fachschaften: Instagram, Facebook, WhatsApp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/>
              <a:t>….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Ihre Ansprechpartner/innen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5" name="Textebene 1…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Bei Fragen wenden Sie sich zunächst an Ihre Dozierenden. Sollte sich Ihre Frage darüber hinaus nicht klären lassen, wenden Sie sich bitte an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Studiengangleitung bzw. die Geschäftsführung. </a:t>
            </a:r>
          </a:p>
          <a:p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18156"/>
              </p:ext>
            </p:extLst>
          </p:nvPr>
        </p:nvGraphicFramePr>
        <p:xfrm>
          <a:off x="1447800" y="6205357"/>
          <a:ext cx="14109700" cy="6615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4850">
                  <a:extLst>
                    <a:ext uri="{9D8B030D-6E8A-4147-A177-3AD203B41FA5}">
                      <a16:colId xmlns:a16="http://schemas.microsoft.com/office/drawing/2014/main" val="2871554344"/>
                    </a:ext>
                  </a:extLst>
                </a:gridCol>
                <a:gridCol w="7054850">
                  <a:extLst>
                    <a:ext uri="{9D8B030D-6E8A-4147-A177-3AD203B41FA5}">
                      <a16:colId xmlns:a16="http://schemas.microsoft.com/office/drawing/2014/main" val="3323236404"/>
                    </a:ext>
                  </a:extLst>
                </a:gridCol>
              </a:tblGrid>
              <a:tr h="3646475"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Studiengangleitung 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Dr. Gregor Lang-Wojtasik  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lang-wojtasik@ph-weingarten.de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Tel.: +49 (0)751/501-8056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Raum-Nr.: </a:t>
                      </a:r>
                      <a:r>
                        <a:rPr lang="de-DE" sz="3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1.09 </a:t>
                      </a:r>
                    </a:p>
                    <a:p>
                      <a:pPr algn="l"/>
                      <a:endParaRPr lang="de-DE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Stellvertretende Studiengangleitung 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</a:t>
                      </a:r>
                      <a:r>
                        <a:rPr lang="de-DE" sz="3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rer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3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Stefan König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koenig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(at)ph-weingarten.de 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Tel.: +49 (0)751/501-8378 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Raum-Nr.: W 0.21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1243891"/>
                  </a:ext>
                </a:extLst>
              </a:tr>
              <a:tr h="2968818"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Geschäftsführung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Ralf Schieferdecker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schieferdecker@ph-weingarten.de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Tel.: +49 (0)751/501-8550 </a:t>
                      </a:r>
                      <a:b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Raum-Nr.: </a:t>
                      </a:r>
                      <a:r>
                        <a:rPr lang="de-DE" sz="32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1.11</a:t>
                      </a:r>
                      <a:endParaRPr lang="de-DE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0689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Vielen Dank für Ihre Aufmerksamkeit!"/>
          <p:cNvSpPr txBox="1">
            <a:spLocks noGrp="1"/>
          </p:cNvSpPr>
          <p:nvPr>
            <p:ph type="body" sz="quarter" idx="13"/>
          </p:nvPr>
        </p:nvSpPr>
        <p:spPr>
          <a:xfrm>
            <a:off x="916156" y="434975"/>
            <a:ext cx="12056894" cy="5622926"/>
          </a:xfrm>
        </p:spPr>
        <p:txBody>
          <a:bodyPr/>
          <a:lstStyle/>
          <a:p>
            <a:r>
              <a:rPr lang="de-DE" sz="8800" dirty="0" smtClean="0"/>
              <a:t>Vielen Dank für Ihre Aufmerksamkeit!</a:t>
            </a:r>
          </a:p>
          <a:p>
            <a:endParaRPr lang="de-DE" sz="3600" dirty="0" smtClean="0"/>
          </a:p>
          <a:p>
            <a:endParaRPr lang="de-DE" sz="8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480" y="3825874"/>
            <a:ext cx="6438900" cy="8324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4267" dirty="0"/>
              <a:t>Hinweise angesichts der aktuellen Lage der Corona-Pandemie:</a:t>
            </a:r>
          </a:p>
          <a:p>
            <a:r>
              <a:rPr lang="de-DE" sz="4267" dirty="0"/>
              <a:t/>
            </a:r>
            <a:br>
              <a:rPr lang="de-DE" sz="4267" dirty="0"/>
            </a:br>
            <a:r>
              <a:rPr lang="de-DE" sz="4267" dirty="0"/>
              <a:t>Alle Angaben zu Prüfungsformaten verstehen sich vorbehaltlich der Entwicklungen und Verordnungen in den nächsten Wochen und Monaten.</a:t>
            </a:r>
          </a:p>
          <a:p>
            <a:r>
              <a:rPr lang="de-DE" sz="4267" dirty="0"/>
              <a:t>Wir gehen davon aus, dass auch im Sommersemester 2021 die Prüfungen wieder digital abgenommen werden.</a:t>
            </a:r>
          </a:p>
          <a:p>
            <a:r>
              <a:rPr lang="de-DE" sz="4267" dirty="0"/>
              <a:t>Aus den hier gegebenen Informationen lassen sich keine Ansprüche auf bestimmte Prüfungsformate ableiten. </a:t>
            </a:r>
          </a:p>
          <a:p>
            <a:endParaRPr lang="de-DE" sz="4267" dirty="0"/>
          </a:p>
          <a:p>
            <a:r>
              <a:rPr lang="de-DE" sz="4267" dirty="0"/>
              <a:t>Stand: 25.03.2021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1377262"/>
            <a:fld id="{0422464A-2AB5-40FA-AEF5-47FF1A8CBFE9}" type="slidenum">
              <a:rPr lang="de-DE">
                <a:latin typeface="Constantia"/>
              </a:rPr>
              <a:pPr defTabSz="1377262"/>
              <a:t>2</a:t>
            </a:fld>
            <a:endParaRPr lang="de-DE">
              <a:latin typeface="Constanti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1377262"/>
            <a:r>
              <a:rPr lang="de-DE">
                <a:solidFill>
                  <a:srgbClr val="000000">
                    <a:tint val="75000"/>
                  </a:srgbClr>
                </a:solidFill>
                <a:latin typeface="Calibri"/>
              </a:rPr>
              <a:t>Pädagogische Hochschule Weingarten</a:t>
            </a:r>
          </a:p>
        </p:txBody>
      </p:sp>
    </p:spTree>
    <p:extLst>
      <p:ext uri="{BB962C8B-B14F-4D97-AF65-F5344CB8AC3E}">
        <p14:creationId xmlns:p14="http://schemas.microsoft.com/office/powerpoint/2010/main" val="1924756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6477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" name="Textebene 1"/>
          <p:cNvSpPr txBox="1">
            <a:spLocks noGrp="1"/>
          </p:cNvSpPr>
          <p:nvPr>
            <p:ph type="body" idx="14"/>
          </p:nvPr>
        </p:nvSpPr>
        <p:spPr>
          <a:xfrm>
            <a:off x="1244600" y="2838450"/>
            <a:ext cx="14820900" cy="9429749"/>
          </a:xfrm>
          <a:prstGeom prst="rect">
            <a:avLst/>
          </a:prstGeom>
        </p:spPr>
        <p:txBody>
          <a:bodyPr/>
          <a:lstStyle/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tx1"/>
              </a:solidFill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Worum geht es im Fach?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Studienaufbau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Modulbeauftragte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Prüfungsleistungen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Studienleistungen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ECTS-Punkte</a:t>
            </a:r>
          </a:p>
          <a:p>
            <a:pPr>
              <a:lnSpc>
                <a:spcPts val="300"/>
              </a:lnSpc>
            </a:pPr>
            <a:endParaRPr lang="de-D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Semesterüberblick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 Empfehlungen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informieren Sie sich!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 Ansprechpartner/innen</a:t>
            </a: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1346200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Worum geht es im Fach? 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Was müssen Sie am Ende des Studiums wissen?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38250" y="4597400"/>
            <a:ext cx="14109700" cy="6699250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Fachwissenschaftlich Auseinandersetzung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mit verschiedenen Akzentuierungen pädagogischer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Forschung.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Unterschiedliche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wissenschaftliche, philosophische, theoretische, empirische, konzeptuelle und professionelle Perspektiven des pädagogischen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Feldes.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„Theoretische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Reflexionskompetenz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ist die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erste Voraussetzung praktischer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Handlungskompetenz.“</a:t>
            </a:r>
            <a:endParaRPr lang="de-DE" dirty="0" smtClean="0"/>
          </a:p>
          <a:p>
            <a:endParaRPr lang="de-DE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403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50780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Studienaufbau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38250" y="4597400"/>
            <a:ext cx="14109700" cy="669925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7583"/>
          <a:stretch/>
        </p:blipFill>
        <p:spPr>
          <a:xfrm>
            <a:off x="5779541" y="2204800"/>
            <a:ext cx="7082831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6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72045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Modulbeauftragte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36049"/>
              </p:ext>
            </p:extLst>
          </p:nvPr>
        </p:nvGraphicFramePr>
        <p:xfrm>
          <a:off x="1424764" y="4046040"/>
          <a:ext cx="14205096" cy="5943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422064">
                  <a:extLst>
                    <a:ext uri="{9D8B030D-6E8A-4147-A177-3AD203B41FA5}">
                      <a16:colId xmlns:a16="http://schemas.microsoft.com/office/drawing/2014/main" val="4169144750"/>
                    </a:ext>
                  </a:extLst>
                </a:gridCol>
                <a:gridCol w="7783032">
                  <a:extLst>
                    <a:ext uri="{9D8B030D-6E8A-4147-A177-3AD203B41FA5}">
                      <a16:colId xmlns:a16="http://schemas.microsoft.com/office/drawing/2014/main" val="3625399478"/>
                    </a:ext>
                  </a:extLst>
                </a:gridCol>
              </a:tblGrid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Modulbeauftragte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77033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Bildungsforschung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Claudia Bergmüller-Hauptmann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130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Disziplinärer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Schwerpunt I: Forschungsfelder im Bildungsbereich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Katja Kansteiner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72927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Forschungsmethoden I (qualitativ)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Ralf Schieferdecker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93045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Forschungsmethoden II (quantitativ)</a:t>
                      </a:r>
                      <a:endParaRPr lang="de-DE" sz="3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Dr. Katja Kansteiner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8618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Schwerpunkt Schulsozialpädagogik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Markus Janssen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92803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5b. Schwerpunkt Umgang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mit Differenz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Dr. Gregor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Lang-Wojtasik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31567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5c. Schwerpunkt Schulische Beratung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Dr. Stefanie Schnebel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95655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Forschungsanwendung I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Jun.-Prof. Dr. Ilka Koppel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05480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Forschungsanwendung II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Dr. Gregor Lang-Wojtasik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9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31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72045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Prüfungsleistungen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65810"/>
              </p:ext>
            </p:extLst>
          </p:nvPr>
        </p:nvGraphicFramePr>
        <p:xfrm>
          <a:off x="1424764" y="4046040"/>
          <a:ext cx="14205096" cy="5943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422064">
                  <a:extLst>
                    <a:ext uri="{9D8B030D-6E8A-4147-A177-3AD203B41FA5}">
                      <a16:colId xmlns:a16="http://schemas.microsoft.com/office/drawing/2014/main" val="4169144750"/>
                    </a:ext>
                  </a:extLst>
                </a:gridCol>
                <a:gridCol w="5887352">
                  <a:extLst>
                    <a:ext uri="{9D8B030D-6E8A-4147-A177-3AD203B41FA5}">
                      <a16:colId xmlns:a16="http://schemas.microsoft.com/office/drawing/2014/main" val="3625399478"/>
                    </a:ext>
                  </a:extLst>
                </a:gridCol>
                <a:gridCol w="1895680">
                  <a:extLst>
                    <a:ext uri="{9D8B030D-6E8A-4147-A177-3AD203B41FA5}">
                      <a16:colId xmlns:a16="http://schemas.microsoft.com/office/drawing/2014/main" val="1115820098"/>
                    </a:ext>
                  </a:extLst>
                </a:gridCol>
              </a:tblGrid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Prüfungsleistung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77033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Bildungsforschung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Referat/Hausarbeit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130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Disziplinärer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Schwerpunt I: Forschungsfelder im Bildungsbereich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Referat/Hausarbeit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72927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Forschungsmethoden I (qualitativ)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Forschungsstudie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93045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Forschungsmethoden II (quantitativ)</a:t>
                      </a:r>
                      <a:endParaRPr lang="de-DE" sz="3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Forschungsstudie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8618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Schwerpunkt Schulsozialpädagogik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Präsentation &amp; Kolloquium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92803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5b. Schwerpunkt Umgang</a:t>
                      </a:r>
                      <a:r>
                        <a:rPr lang="de-DE" sz="3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mit Differenz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Hausarbeit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31567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5c. Schwerpunkt Schulische Beratung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Präsentation &amp; Kolloquium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95655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Forschungsanwendung I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Präsentation &amp; Kolloquium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05480"/>
                  </a:ext>
                </a:extLst>
              </a:tr>
              <a:tr h="373004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Forschungsanwendung II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Masterthesis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de-DE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9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89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29514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Studienleistungen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38250" y="3257703"/>
            <a:ext cx="14109700" cy="8991004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Studienleistungen werden durch regelmäßige aktive Teilnahme und Bearbeitung von Aufträgen im Rahmen der Lehrveranstaltungen nach Maßgabe der Dozierenden erbracht.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Studienleistungen sind verbindliche Bestandteile der Leistungen in den zu studierenden Modulen.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Art der Studienleistungen wird 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lsf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unter „Bemerkungen“ bei den einzelnen Lehrveranstaltungen angegeben.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endParaRPr lang="de-DE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452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729514"/>
            <a:ext cx="14109700" cy="23495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ECTS Punkte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38250" y="3257703"/>
            <a:ext cx="14109700" cy="586724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Achtung 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bei den ECTS-Punkten! </a:t>
            </a:r>
            <a:endParaRPr lang="de-DE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Aufgrund des polyvalenten Seminarangebots sind manche Veranstaltungen 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mit nur drei ECTS-Punkten geplant. </a:t>
            </a:r>
            <a:endParaRPr lang="de-DE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Fragen 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Sie daher zu Beginn des Semester nach Studienleistungen um fünf Punkte zu erhalten. </a:t>
            </a:r>
            <a:endParaRPr lang="de-DE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endParaRPr lang="de-DE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833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H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H" id="{6BCA6DD7-2113-4DAE-BFEA-6568CDDEDA95}" vid="{59070DFD-95CB-4C81-BE08-59C504DA4EC2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Benutzerdefiniert</PresentationFormat>
  <Paragraphs>166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Constantia</vt:lpstr>
      <vt:lpstr>Courier New</vt:lpstr>
      <vt:lpstr>Helvetica Neue</vt:lpstr>
      <vt:lpstr>Helvetica Neue Light</vt:lpstr>
      <vt:lpstr>Lucida Grande</vt:lpstr>
      <vt:lpstr>Wingdings</vt:lpstr>
      <vt:lpstr>White</vt:lpstr>
      <vt:lpstr>1_PH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Durner</dc:creator>
  <cp:lastModifiedBy>Pedrazzoli Corinna</cp:lastModifiedBy>
  <cp:revision>78</cp:revision>
  <dcterms:modified xsi:type="dcterms:W3CDTF">2021-07-13T12:08:34Z</dcterms:modified>
</cp:coreProperties>
</file>