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86" r:id="rId3"/>
    <p:sldId id="277" r:id="rId4"/>
    <p:sldId id="294" r:id="rId5"/>
    <p:sldId id="295" r:id="rId6"/>
    <p:sldId id="296" r:id="rId7"/>
    <p:sldId id="481" r:id="rId8"/>
    <p:sldId id="292" r:id="rId9"/>
    <p:sldId id="480" r:id="rId10"/>
    <p:sldId id="298" r:id="rId11"/>
    <p:sldId id="291" r:id="rId12"/>
    <p:sldId id="485" r:id="rId13"/>
    <p:sldId id="273" r:id="rId14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kia Schroeder" initials="SS" lastIdx="6" clrIdx="0">
    <p:extLst>
      <p:ext uri="{19B8F6BF-5375-455C-9EA6-DF929625EA0E}">
        <p15:presenceInfo xmlns:p15="http://schemas.microsoft.com/office/powerpoint/2012/main" userId="80a8c4c25c0939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C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 snapToGrid="0" snapToObjects="1">
      <p:cViewPr varScale="1">
        <p:scale>
          <a:sx n="66" d="100"/>
          <a:sy n="66" d="100"/>
        </p:scale>
        <p:origin x="738" y="96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8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haltsfolie 2 Bild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85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90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1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2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93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half" idx="14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47800" y="11402869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  <p:sp>
        <p:nvSpPr>
          <p:cNvPr id="20" name="Bild"/>
          <p:cNvSpPr>
            <a:spLocks noGrp="1"/>
          </p:cNvSpPr>
          <p:nvPr>
            <p:ph type="pic" sz="half" idx="16"/>
          </p:nvPr>
        </p:nvSpPr>
        <p:spPr>
          <a:xfrm>
            <a:off x="8384165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extebene"/>
          <p:cNvSpPr txBox="1">
            <a:spLocks noGrp="1"/>
          </p:cNvSpPr>
          <p:nvPr>
            <p:ph type="body" sz="quarter" idx="17"/>
          </p:nvPr>
        </p:nvSpPr>
        <p:spPr>
          <a:xfrm>
            <a:off x="8384165" y="11402134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Textebene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9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Vielen Dank für Ihre Aufmerksamkeit!</a:t>
            </a:r>
          </a:p>
        </p:txBody>
      </p:sp>
      <p:sp>
        <p:nvSpPr>
          <p:cNvPr id="344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pic>
        <p:nvPicPr>
          <p:cNvPr id="345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4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51" name="Textebene 2…"/>
          <p:cNvSpPr txBox="1"/>
          <p:nvPr/>
        </p:nvSpPr>
        <p:spPr>
          <a:xfrm>
            <a:off x="1447800" y="10552371"/>
            <a:ext cx="6776344" cy="95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lvl="2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52" name="Textebene 4"/>
          <p:cNvSpPr txBox="1"/>
          <p:nvPr/>
        </p:nvSpPr>
        <p:spPr>
          <a:xfrm>
            <a:off x="12285761" y="11022651"/>
            <a:ext cx="334440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r"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3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2"/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Titeltext</a:t>
            </a:r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443618" y="12382500"/>
            <a:ext cx="283770" cy="275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62" r:id="rId5"/>
    <p:sldLayoutId id="2147483664" r:id="rId6"/>
    <p:sldLayoutId id="2147483666" r:id="rId7"/>
    <p:sldLayoutId id="2147483668" r:id="rId8"/>
    <p:sldLayoutId id="2147483670" r:id="rId9"/>
    <p:sldLayoutId id="2147483678" r:id="rId10"/>
  </p:sldLayoutIdLst>
  <p:transition spd="med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ks@ph-weingarten.de" TargetMode="External"/><Relationship Id="rId7" Type="http://schemas.openxmlformats.org/officeDocument/2006/relationships/hyperlink" Target="http://www.ph-weingarten.de/erziehungswissenschaft" TargetMode="External"/><Relationship Id="rId2" Type="http://schemas.openxmlformats.org/officeDocument/2006/relationships/hyperlink" Target="mailto:wiedenhorn@ph-weingarten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chnebel@ph-weingarten.de" TargetMode="External"/><Relationship Id="rId5" Type="http://schemas.openxmlformats.org/officeDocument/2006/relationships/hyperlink" Target="mailto:schultze-ronhof@ph-weingarten.de" TargetMode="External"/><Relationship Id="rId4" Type="http://schemas.openxmlformats.org/officeDocument/2006/relationships/hyperlink" Target="mailto:bergmueller-hauptmann@ph-weingarten.d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0" y="429009"/>
            <a:ext cx="14109700" cy="241579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/>
              <a:t>Semestereinstiegswoche </a:t>
            </a:r>
          </a:p>
          <a:p>
            <a:pPr algn="ctr"/>
            <a:r>
              <a:rPr lang="de-DE" sz="7200" dirty="0"/>
              <a:t>PH Weingarten</a:t>
            </a:r>
            <a:endParaRPr sz="7200" dirty="0"/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xfrm>
            <a:off x="1181587" y="3368440"/>
            <a:ext cx="10110527" cy="27264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3600" dirty="0"/>
              <a:t>Informationsveranstaltung im Studiengang </a:t>
            </a:r>
            <a:br>
              <a:rPr lang="de-DE" sz="3600" dirty="0"/>
            </a:br>
            <a:r>
              <a:rPr lang="de-DE" sz="3600" dirty="0">
                <a:solidFill>
                  <a:schemeClr val="accent5"/>
                </a:solidFill>
              </a:rPr>
              <a:t>Lehramt Grundschule und Lehramt Sekundarstufe I (BA)</a:t>
            </a:r>
          </a:p>
          <a:p>
            <a:pPr algn="ctr"/>
            <a:r>
              <a:rPr lang="de-DE" sz="6000" dirty="0">
                <a:solidFill>
                  <a:srgbClr val="0070C0"/>
                </a:solidFill>
              </a:rPr>
              <a:t>ü</a:t>
            </a:r>
            <a:r>
              <a:rPr lang="de-DE" sz="6000" dirty="0" smtClean="0">
                <a:solidFill>
                  <a:srgbClr val="0070C0"/>
                </a:solidFill>
              </a:rPr>
              <a:t>ber die Bildungswissenschaften </a:t>
            </a:r>
            <a:r>
              <a:rPr lang="de-DE" sz="6000" dirty="0">
                <a:solidFill>
                  <a:schemeClr val="accent5"/>
                </a:solidFill>
              </a:rPr>
              <a:t/>
            </a:r>
            <a:br>
              <a:rPr lang="de-DE" sz="6000" dirty="0">
                <a:solidFill>
                  <a:schemeClr val="accent5"/>
                </a:solidFill>
              </a:rPr>
            </a:br>
            <a:r>
              <a:rPr lang="de-DE" sz="6000" dirty="0" smtClean="0">
                <a:solidFill>
                  <a:schemeClr val="accent5"/>
                </a:solidFill>
              </a:rPr>
              <a:t>und </a:t>
            </a:r>
            <a:r>
              <a:rPr lang="de-DE" sz="6000" dirty="0" smtClean="0">
                <a:solidFill>
                  <a:srgbClr val="C00000"/>
                </a:solidFill>
              </a:rPr>
              <a:t>zum </a:t>
            </a:r>
            <a:r>
              <a:rPr lang="de-DE" sz="6000" dirty="0">
                <a:solidFill>
                  <a:srgbClr val="C00000"/>
                </a:solidFill>
              </a:rPr>
              <a:t>Fach Erziehungswissenschaft</a:t>
            </a:r>
          </a:p>
          <a:p>
            <a:pPr algn="ctr">
              <a:spcBef>
                <a:spcPts val="0"/>
              </a:spcBef>
            </a:pPr>
            <a:r>
              <a:rPr lang="de-DE" sz="3600" dirty="0"/>
              <a:t>Module </a:t>
            </a:r>
            <a:r>
              <a:rPr lang="de-DE" sz="3600" dirty="0" smtClean="0"/>
              <a:t>im BA</a:t>
            </a:r>
            <a:endParaRPr lang="de-DE" sz="3600" dirty="0"/>
          </a:p>
          <a:p>
            <a:pPr algn="ctr">
              <a:spcBef>
                <a:spcPts val="0"/>
              </a:spcBef>
            </a:pPr>
            <a:r>
              <a:rPr lang="de-DE" sz="3600" dirty="0">
                <a:solidFill>
                  <a:srgbClr val="C00000"/>
                </a:solidFill>
              </a:rPr>
              <a:t>M</a:t>
            </a:r>
            <a:r>
              <a:rPr lang="de-DE" sz="3600" dirty="0">
                <a:solidFill>
                  <a:schemeClr val="accent5"/>
                </a:solidFill>
              </a:rPr>
              <a:t>1 </a:t>
            </a:r>
          </a:p>
          <a:p>
            <a:pPr algn="ctr">
              <a:spcBef>
                <a:spcPts val="0"/>
              </a:spcBef>
            </a:pPr>
            <a:r>
              <a:rPr lang="de-DE" sz="3600" dirty="0" smtClean="0">
                <a:solidFill>
                  <a:schemeClr val="accent5"/>
                </a:solidFill>
              </a:rPr>
              <a:t>+ EW/</a:t>
            </a:r>
            <a:r>
              <a:rPr lang="de-DE" sz="3600" dirty="0" err="1" smtClean="0">
                <a:solidFill>
                  <a:schemeClr val="accent5"/>
                </a:solidFill>
              </a:rPr>
              <a:t>Psych</a:t>
            </a:r>
            <a:r>
              <a:rPr lang="de-DE" sz="3600" dirty="0" smtClean="0">
                <a:solidFill>
                  <a:schemeClr val="accent5"/>
                </a:solidFill>
              </a:rPr>
              <a:t> </a:t>
            </a:r>
            <a:r>
              <a:rPr lang="de-DE" sz="3600" dirty="0">
                <a:solidFill>
                  <a:schemeClr val="accent5"/>
                </a:solidFill>
              </a:rPr>
              <a:t>Vertiefung 1 </a:t>
            </a:r>
          </a:p>
          <a:p>
            <a:pPr algn="ctr">
              <a:spcBef>
                <a:spcPts val="0"/>
              </a:spcBef>
            </a:pPr>
            <a:r>
              <a:rPr lang="de-DE" sz="3600" dirty="0">
                <a:solidFill>
                  <a:schemeClr val="accent5"/>
                </a:solidFill>
              </a:rPr>
              <a:t>+ </a:t>
            </a:r>
            <a:r>
              <a:rPr lang="de-DE" sz="3600" dirty="0" smtClean="0">
                <a:solidFill>
                  <a:schemeClr val="accent5"/>
                </a:solidFill>
              </a:rPr>
              <a:t>M2 (gibt es nur in GS)</a:t>
            </a:r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ebene 1"/>
          <p:cNvSpPr txBox="1">
            <a:spLocks noGrp="1"/>
          </p:cNvSpPr>
          <p:nvPr>
            <p:ph type="body" idx="14"/>
          </p:nvPr>
        </p:nvSpPr>
        <p:spPr>
          <a:xfrm>
            <a:off x="11466285" y="5074777"/>
            <a:ext cx="4377872" cy="7697795"/>
          </a:xfrm>
          <a:prstGeom prst="rect">
            <a:avLst/>
          </a:prstGeom>
          <a:solidFill>
            <a:srgbClr val="FFEEC5"/>
          </a:solidFill>
        </p:spPr>
        <p:txBody>
          <a:bodyPr/>
          <a:lstStyle/>
          <a:p>
            <a:pPr marL="685800" indent="-685800">
              <a:lnSpc>
                <a:spcPts val="300"/>
              </a:lnSpc>
              <a:buFont typeface="Courier New" panose="02070309020205020404" pitchFamily="49" charset="0"/>
              <a:buChar char="o"/>
            </a:pPr>
            <a:endParaRPr lang="de-DE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2800" b="1" dirty="0" smtClean="0">
                <a:solidFill>
                  <a:schemeClr val="tx1"/>
                </a:solidFill>
                <a:latin typeface="+mj-lt"/>
              </a:rPr>
              <a:t>Agenda Anfang</a:t>
            </a:r>
          </a:p>
          <a:p>
            <a:pPr>
              <a:spcBef>
                <a:spcPts val="600"/>
              </a:spcBef>
            </a:pP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Worum 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geht es im Studium der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Bildungs-wissenschaften und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der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Erziehungswissenschaft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?</a:t>
            </a:r>
          </a:p>
          <a:p>
            <a:r>
              <a:rPr lang="de-DE" sz="2800" dirty="0">
                <a:solidFill>
                  <a:schemeClr val="tx1"/>
                </a:solidFill>
                <a:latin typeface="+mj-lt"/>
              </a:rPr>
              <a:t>Was passiert in den Modulen des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BA EW?</a:t>
            </a:r>
            <a:endParaRPr lang="de-DE" sz="2800" dirty="0">
              <a:solidFill>
                <a:schemeClr val="tx1"/>
              </a:solidFill>
              <a:latin typeface="+mj-lt"/>
            </a:endParaRPr>
          </a:p>
          <a:p>
            <a:r>
              <a:rPr lang="de-DE" sz="2800" dirty="0">
                <a:solidFill>
                  <a:schemeClr val="tx1"/>
                </a:solidFill>
                <a:latin typeface="+mj-lt"/>
              </a:rPr>
              <a:t>Was passiert im 1.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+ 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2.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Semester im Studium EW? </a:t>
            </a:r>
            <a:endParaRPr lang="de-DE" sz="2800" dirty="0">
              <a:solidFill>
                <a:schemeClr val="tx1"/>
              </a:solidFill>
              <a:latin typeface="+mj-lt"/>
            </a:endParaRPr>
          </a:p>
          <a:p>
            <a:r>
              <a:rPr lang="de-DE" sz="2800" dirty="0">
                <a:solidFill>
                  <a:schemeClr val="tx1"/>
                </a:solidFill>
                <a:latin typeface="+mj-lt"/>
              </a:rPr>
              <a:t>Wer sind die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Ansprech-partner*innen in EW wofür?</a:t>
            </a:r>
          </a:p>
          <a:p>
            <a:r>
              <a:rPr lang="de-DE" sz="2800" i="1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dann folgen anderen 	Fächer</a:t>
            </a:r>
            <a:endParaRPr lang="de-DE" sz="2800" i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ts val="300"/>
              </a:lnSpc>
            </a:pP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2608" t="36846" r="4445" b="11270"/>
          <a:stretch/>
        </p:blipFill>
        <p:spPr>
          <a:xfrm>
            <a:off x="492955" y="2316288"/>
            <a:ext cx="16144208" cy="71766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2955" y="931658"/>
            <a:ext cx="11562164" cy="10259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2000" b="1" dirty="0"/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Auszug aus dem Vorlesungsverzeichnis </a:t>
            </a:r>
            <a:r>
              <a:rPr kumimoji="0" lang="de-DE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lsf</a:t>
            </a:r>
            <a:endParaRPr lang="de-DE" sz="2000" b="1" dirty="0"/>
          </a:p>
        </p:txBody>
      </p:sp>
      <p:sp>
        <p:nvSpPr>
          <p:cNvPr id="7" name="Textfeld 37">
            <a:extLst>
              <a:ext uri="{FF2B5EF4-FFF2-40B4-BE49-F238E27FC236}">
                <a16:creationId xmlns:a16="http://schemas.microsoft.com/office/drawing/2014/main" id="{44063729-10EE-4E4F-8F62-C8A2978B2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55" y="9436109"/>
            <a:ext cx="83169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hangingPunct="1">
              <a:spcBef>
                <a:spcPct val="0"/>
              </a:spcBef>
              <a:buNone/>
            </a:pPr>
            <a:r>
              <a:rPr lang="de-DE" altLang="de-DE" sz="2400" i="1" dirty="0"/>
              <a:t>Kompaktseminar = nicht wöchentlich sondern in größeren Zeiteinheiten, z.B. am </a:t>
            </a:r>
            <a:r>
              <a:rPr lang="de-DE" altLang="de-DE" sz="2400" i="1" dirty="0" smtClean="0"/>
              <a:t>Wochenende</a:t>
            </a:r>
            <a:endParaRPr lang="de-DE" altLang="de-DE" sz="2400" i="1" dirty="0"/>
          </a:p>
        </p:txBody>
      </p:sp>
      <p:sp>
        <p:nvSpPr>
          <p:cNvPr id="10" name="Rechteck 9"/>
          <p:cNvSpPr/>
          <p:nvPr/>
        </p:nvSpPr>
        <p:spPr>
          <a:xfrm>
            <a:off x="1309692" y="7526703"/>
            <a:ext cx="14946308" cy="404446"/>
          </a:xfrm>
          <a:prstGeom prst="rect">
            <a:avLst/>
          </a:prstGeom>
          <a:noFill/>
          <a:ln w="47625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Denkblase: wolkenförmig 6">
            <a:extLst>
              <a:ext uri="{FF2B5EF4-FFF2-40B4-BE49-F238E27FC236}">
                <a16:creationId xmlns:a16="http://schemas.microsoft.com/office/drawing/2014/main" id="{9E3271BE-9BF0-4EE1-B68A-C48474D07FD8}"/>
              </a:ext>
            </a:extLst>
          </p:cNvPr>
          <p:cNvSpPr/>
          <p:nvPr/>
        </p:nvSpPr>
        <p:spPr>
          <a:xfrm>
            <a:off x="9376229" y="9569053"/>
            <a:ext cx="8665029" cy="3435747"/>
          </a:xfrm>
          <a:prstGeom prst="cloudCallout">
            <a:avLst>
              <a:gd name="adj1" fmla="val -57930"/>
              <a:gd name="adj2" fmla="val -47409"/>
            </a:avLst>
          </a:prstGeom>
          <a:solidFill>
            <a:srgbClr val="FFC000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de-DE" sz="2800" dirty="0"/>
              <a:t>Es besteht die Möglichkeit, bereits nach dem 1. Semester die Klausur abzulegen, </a:t>
            </a:r>
            <a:r>
              <a:rPr lang="de-DE" sz="2800" b="1" dirty="0"/>
              <a:t>wenn auch </a:t>
            </a:r>
            <a:r>
              <a:rPr lang="de-DE" sz="2800" b="1" dirty="0" smtClean="0"/>
              <a:t>die </a:t>
            </a:r>
            <a:r>
              <a:rPr lang="de-DE" sz="2800" b="1" dirty="0"/>
              <a:t>Wahlpflichtveranstaltung erfolgreich besucht wurde.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DC3FDC-39F5-4A01-B8A2-B6026F1D6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955" y="31113"/>
            <a:ext cx="19534945" cy="17653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passiert im 1. und 2. Semester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im Studium der Erziehungswissenschaft? </a:t>
            </a:r>
          </a:p>
        </p:txBody>
      </p:sp>
      <p:sp>
        <p:nvSpPr>
          <p:cNvPr id="12" name="Rechteck 11"/>
          <p:cNvSpPr/>
          <p:nvPr/>
        </p:nvSpPr>
        <p:spPr>
          <a:xfrm>
            <a:off x="5147033" y="2761123"/>
            <a:ext cx="4720381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de-DE" sz="2800" b="1" dirty="0"/>
              <a:t>S</a:t>
            </a:r>
            <a:r>
              <a:rPr lang="de-DE" sz="2800" dirty="0"/>
              <a:t>: </a:t>
            </a:r>
            <a:r>
              <a:rPr lang="de-DE" sz="2800" dirty="0" smtClean="0"/>
              <a:t> 1 Wahlpflicht</a:t>
            </a:r>
            <a:endParaRPr lang="de-DE" sz="2800" dirty="0"/>
          </a:p>
          <a:p>
            <a:pPr algn="l"/>
            <a:r>
              <a:rPr lang="de-DE" sz="2800" b="1" dirty="0"/>
              <a:t>S</a:t>
            </a:r>
            <a:r>
              <a:rPr lang="de-DE" sz="2800" dirty="0"/>
              <a:t>: </a:t>
            </a:r>
            <a:r>
              <a:rPr lang="de-DE" sz="2800" dirty="0" smtClean="0"/>
              <a:t> 1 BOP</a:t>
            </a:r>
            <a:endParaRPr lang="de-DE" sz="2800" dirty="0"/>
          </a:p>
          <a:p>
            <a:pPr algn="l"/>
            <a:r>
              <a:rPr lang="de-DE" sz="2800" b="1" dirty="0"/>
              <a:t>VL</a:t>
            </a:r>
            <a:r>
              <a:rPr lang="de-DE" sz="2800" dirty="0"/>
              <a:t>: </a:t>
            </a:r>
            <a:r>
              <a:rPr lang="de-DE" sz="2800" dirty="0" smtClean="0"/>
              <a:t>1 Methoden </a:t>
            </a:r>
            <a:r>
              <a:rPr lang="de-DE" sz="2800" dirty="0"/>
              <a:t>der EW</a:t>
            </a:r>
          </a:p>
          <a:p>
            <a:pPr algn="l"/>
            <a:r>
              <a:rPr lang="de-DE" sz="2800" b="1" dirty="0"/>
              <a:t>VL</a:t>
            </a:r>
            <a:r>
              <a:rPr lang="de-DE" sz="2800" dirty="0"/>
              <a:t>: </a:t>
            </a:r>
            <a:r>
              <a:rPr lang="de-DE" sz="2800" dirty="0" smtClean="0"/>
              <a:t>1 Einführung </a:t>
            </a:r>
            <a:r>
              <a:rPr lang="de-DE" sz="2800" dirty="0"/>
              <a:t>in die EW</a:t>
            </a:r>
          </a:p>
        </p:txBody>
      </p:sp>
      <p:sp>
        <p:nvSpPr>
          <p:cNvPr id="16" name="Rechteck 15"/>
          <p:cNvSpPr/>
          <p:nvPr/>
        </p:nvSpPr>
        <p:spPr>
          <a:xfrm>
            <a:off x="1309692" y="5041944"/>
            <a:ext cx="11019961" cy="1210588"/>
          </a:xfrm>
          <a:prstGeom prst="rect">
            <a:avLst/>
          </a:prstGeom>
          <a:noFill/>
          <a:ln w="47625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" name="Textfeld 3"/>
          <p:cNvSpPr txBox="1"/>
          <p:nvPr/>
        </p:nvSpPr>
        <p:spPr>
          <a:xfrm rot="20978673">
            <a:off x="2158353" y="8413433"/>
            <a:ext cx="4435509" cy="410369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Wahlpflichtseminare, nur 1 auswählen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Textfeld 18"/>
          <p:cNvSpPr txBox="1"/>
          <p:nvPr/>
        </p:nvSpPr>
        <p:spPr>
          <a:xfrm rot="20978673">
            <a:off x="2042543" y="6715907"/>
            <a:ext cx="4435509" cy="410369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Wahlpflichtseminare, nur 1 auswählen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01087" y="5137254"/>
            <a:ext cx="5254913" cy="718145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VL EW montags online, mittwochs Präsenz, nur 1 auswählen und dort anmelden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47033" y="5904594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1800" dirty="0">
                <a:solidFill>
                  <a:srgbClr val="C00000"/>
                </a:solidFill>
              </a:rPr>
              <a:t>(im MH steht Sem)</a:t>
            </a:r>
            <a:endParaRPr lang="de-DE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25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7BAE04-9D76-4183-AF6C-21056E842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2228850"/>
            <a:ext cx="14109700" cy="1765300"/>
          </a:xfrm>
        </p:spPr>
        <p:txBody>
          <a:bodyPr/>
          <a:lstStyle/>
          <a:p>
            <a:r>
              <a:rPr lang="de-DE" dirty="0"/>
              <a:t>BOP </a:t>
            </a:r>
            <a:r>
              <a:rPr lang="de-DE" dirty="0" smtClean="0"/>
              <a:t>Lernfeld </a:t>
            </a:r>
            <a:r>
              <a:rPr lang="de-DE" dirty="0"/>
              <a:t>Schule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1AF67D-1B0E-4B3C-AA00-A2D090EFE9F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6862" y="3850054"/>
            <a:ext cx="15869138" cy="876300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smtClean="0"/>
              <a:t>erfolgreiches </a:t>
            </a:r>
            <a:r>
              <a:rPr lang="de-DE" dirty="0"/>
              <a:t>Studium in BOP </a:t>
            </a:r>
            <a:r>
              <a:rPr lang="de-DE" dirty="0" smtClean="0"/>
              <a:t>separat bestätigt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smtClean="0"/>
              <a:t>BOP-Seminar </a:t>
            </a:r>
            <a:r>
              <a:rPr lang="de-DE" dirty="0" smtClean="0"/>
              <a:t>(„Arbeitsfeld </a:t>
            </a:r>
            <a:r>
              <a:rPr lang="de-DE" dirty="0"/>
              <a:t>Schule..“) muss </a:t>
            </a:r>
            <a:r>
              <a:rPr lang="de-DE" u="sng" dirty="0"/>
              <a:t>vor</a:t>
            </a:r>
            <a:r>
              <a:rPr lang="de-DE" dirty="0"/>
              <a:t> dem Orientierungspraktikum absolviert </a:t>
            </a:r>
            <a:r>
              <a:rPr lang="de-DE" dirty="0" smtClean="0"/>
              <a:t>werden</a:t>
            </a:r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smtClean="0"/>
              <a:t>Empfehlung: </a:t>
            </a:r>
            <a:r>
              <a:rPr lang="de-DE" dirty="0"/>
              <a:t>BOP bereits im 1. Semester </a:t>
            </a:r>
            <a:r>
              <a:rPr lang="de-DE" dirty="0" smtClean="0"/>
              <a:t>besuchen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smtClean="0"/>
              <a:t>BOP </a:t>
            </a:r>
            <a:r>
              <a:rPr lang="de-DE" dirty="0"/>
              <a:t>und </a:t>
            </a:r>
            <a:r>
              <a:rPr lang="de-DE" dirty="0" smtClean="0"/>
              <a:t>Orientierungspraktikum </a:t>
            </a:r>
            <a:r>
              <a:rPr lang="de-DE" dirty="0"/>
              <a:t>sind über </a:t>
            </a:r>
            <a:r>
              <a:rPr lang="de-DE" dirty="0" smtClean="0"/>
              <a:t>Portfolioarbeit </a:t>
            </a:r>
            <a:r>
              <a:rPr lang="de-DE" dirty="0"/>
              <a:t>verbunden, </a:t>
            </a:r>
            <a:r>
              <a:rPr lang="de-DE" dirty="0" smtClean="0"/>
              <a:t>muss </a:t>
            </a:r>
            <a:r>
              <a:rPr lang="de-DE" dirty="0"/>
              <a:t>bestanden </a:t>
            </a:r>
            <a:r>
              <a:rPr lang="de-DE" dirty="0" smtClean="0"/>
              <a:t>werden, ist unabhängig </a:t>
            </a:r>
            <a:r>
              <a:rPr lang="de-DE" dirty="0"/>
              <a:t>von </a:t>
            </a:r>
            <a:r>
              <a:rPr lang="de-DE" dirty="0" smtClean="0"/>
              <a:t>M1-Klausur</a:t>
            </a:r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Lsf</a:t>
            </a:r>
            <a:r>
              <a:rPr lang="de-DE" dirty="0"/>
              <a:t> (Plattform zum Anmelden) werden mehrere </a:t>
            </a:r>
            <a:r>
              <a:rPr lang="de-DE" dirty="0" smtClean="0"/>
              <a:t>„</a:t>
            </a:r>
            <a:r>
              <a:rPr lang="de-DE" dirty="0" smtClean="0"/>
              <a:t>Arbeitsfeld Schule</a:t>
            </a:r>
            <a:r>
              <a:rPr lang="de-DE" dirty="0"/>
              <a:t>“ </a:t>
            </a:r>
            <a:r>
              <a:rPr lang="de-DE" dirty="0" smtClean="0"/>
              <a:t>angeboten, in </a:t>
            </a:r>
            <a:r>
              <a:rPr lang="de-DE" dirty="0"/>
              <a:t>jeder Gruppe </a:t>
            </a:r>
            <a:r>
              <a:rPr lang="de-DE" dirty="0" smtClean="0"/>
              <a:t>gleiche Themen; bitte </a:t>
            </a:r>
            <a:r>
              <a:rPr lang="de-DE" dirty="0"/>
              <a:t>melden Sie sich </a:t>
            </a:r>
            <a:r>
              <a:rPr lang="de-DE" u="sng" dirty="0"/>
              <a:t>zeitnah an und nur zu einem </a:t>
            </a:r>
            <a:r>
              <a:rPr lang="de-DE" u="sng" dirty="0" smtClean="0"/>
              <a:t>Termin an</a:t>
            </a:r>
            <a:r>
              <a:rPr lang="de-DE" dirty="0" smtClean="0"/>
              <a:t>!</a:t>
            </a:r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smtClean="0"/>
              <a:t>Gruppen </a:t>
            </a:r>
            <a:r>
              <a:rPr lang="de-DE" dirty="0"/>
              <a:t>haben </a:t>
            </a:r>
            <a:r>
              <a:rPr lang="de-DE" dirty="0" err="1"/>
              <a:t>Teilnehmendenbegrenzung</a:t>
            </a:r>
            <a:r>
              <a:rPr lang="de-DE" dirty="0"/>
              <a:t>, </a:t>
            </a:r>
            <a:r>
              <a:rPr lang="de-DE" dirty="0" smtClean="0"/>
              <a:t>falls </a:t>
            </a:r>
            <a:r>
              <a:rPr lang="de-DE" dirty="0"/>
              <a:t>ein Termin zu viele </a:t>
            </a:r>
            <a:r>
              <a:rPr lang="de-DE" dirty="0" smtClean="0"/>
              <a:t>Anmeldungen, Umverteilung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smtClean="0"/>
              <a:t>Über </a:t>
            </a:r>
            <a:r>
              <a:rPr lang="de-DE" dirty="0"/>
              <a:t>Härtefälle entscheidet </a:t>
            </a:r>
            <a:r>
              <a:rPr lang="de-DE" dirty="0" smtClean="0"/>
              <a:t>Koordinatorin </a:t>
            </a:r>
            <a:r>
              <a:rPr lang="de-DE" dirty="0"/>
              <a:t>Frau </a:t>
            </a:r>
            <a:r>
              <a:rPr lang="de-DE" dirty="0" smtClean="0"/>
              <a:t>Schultze-</a:t>
            </a:r>
            <a:r>
              <a:rPr lang="de-DE" dirty="0" err="1" smtClean="0"/>
              <a:t>Ronhof</a:t>
            </a:r>
            <a:endParaRPr lang="de-DE" dirty="0" smtClean="0"/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DDC3FDC-39F5-4A01-B8A2-B6026F1D63CF}"/>
              </a:ext>
            </a:extLst>
          </p:cNvPr>
          <p:cNvSpPr txBox="1">
            <a:spLocks/>
          </p:cNvSpPr>
          <p:nvPr/>
        </p:nvSpPr>
        <p:spPr>
          <a:xfrm>
            <a:off x="749300" y="463550"/>
            <a:ext cx="14109700" cy="176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marL="0" marR="0" indent="0" algn="l" defTabSz="7747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rgbClr val="BE342C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de-DE" dirty="0">
                <a:solidFill>
                  <a:schemeClr val="tx1"/>
                </a:solidFill>
              </a:rPr>
              <a:t>Was passiert im 1. und 2. Semester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im Studium der Erziehungswissenschaft? </a:t>
            </a:r>
          </a:p>
        </p:txBody>
      </p:sp>
    </p:spTree>
    <p:extLst>
      <p:ext uri="{BB962C8B-B14F-4D97-AF65-F5344CB8AC3E}">
        <p14:creationId xmlns:p14="http://schemas.microsoft.com/office/powerpoint/2010/main" val="42180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eltext"/>
          <p:cNvSpPr txBox="1">
            <a:spLocks noGrp="1"/>
          </p:cNvSpPr>
          <p:nvPr>
            <p:ph type="body" idx="13"/>
          </p:nvPr>
        </p:nvSpPr>
        <p:spPr>
          <a:xfrm>
            <a:off x="282749" y="416378"/>
            <a:ext cx="14109700" cy="17653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5400" dirty="0">
                <a:solidFill>
                  <a:schemeClr val="tx1"/>
                </a:solidFill>
              </a:rPr>
              <a:t>Wer sind die Ansprechpartner*innen </a:t>
            </a:r>
            <a:r>
              <a:rPr lang="de-DE" sz="5400" dirty="0" smtClean="0">
                <a:solidFill>
                  <a:schemeClr val="tx1"/>
                </a:solidFill>
              </a:rPr>
              <a:t/>
            </a:r>
            <a:br>
              <a:rPr lang="de-DE" sz="5400" dirty="0" smtClean="0">
                <a:solidFill>
                  <a:schemeClr val="tx1"/>
                </a:solidFill>
              </a:rPr>
            </a:br>
            <a:r>
              <a:rPr lang="de-DE" sz="5400" dirty="0" smtClean="0">
                <a:solidFill>
                  <a:schemeClr val="tx1"/>
                </a:solidFill>
              </a:rPr>
              <a:t>in EW und wofür</a:t>
            </a:r>
            <a:r>
              <a:rPr lang="de-DE" sz="5400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02580"/>
              </p:ext>
            </p:extLst>
          </p:nvPr>
        </p:nvGraphicFramePr>
        <p:xfrm>
          <a:off x="568570" y="2745635"/>
          <a:ext cx="15275170" cy="954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962859">
                  <a:extLst>
                    <a:ext uri="{9D8B030D-6E8A-4147-A177-3AD203B41FA5}">
                      <a16:colId xmlns:a16="http://schemas.microsoft.com/office/drawing/2014/main" val="84868922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922104046"/>
                    </a:ext>
                  </a:extLst>
                </a:gridCol>
                <a:gridCol w="4130711">
                  <a:extLst>
                    <a:ext uri="{9D8B030D-6E8A-4147-A177-3AD203B41FA5}">
                      <a16:colId xmlns:a16="http://schemas.microsoft.com/office/drawing/2014/main" val="2761211964"/>
                    </a:ext>
                  </a:extLst>
                </a:gridCol>
              </a:tblGrid>
              <a:tr h="551969">
                <a:tc>
                  <a:txBody>
                    <a:bodyPr/>
                    <a:lstStyle/>
                    <a:p>
                      <a:pPr algn="ctr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Wer?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Was?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Wie?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2139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Homepage</a:t>
                      </a:r>
                      <a:r>
                        <a:rPr lang="de-DE" sz="2200" baseline="0" dirty="0"/>
                        <a:t> und </a:t>
                      </a:r>
                      <a:r>
                        <a:rPr lang="de-DE" sz="2200" baseline="0" dirty="0" err="1"/>
                        <a:t>moopaedkurs</a:t>
                      </a:r>
                      <a:r>
                        <a:rPr lang="de-DE" sz="2200" baseline="0" dirty="0"/>
                        <a:t> </a:t>
                      </a:r>
                      <a:r>
                        <a:rPr lang="de-DE" sz="2200" dirty="0"/>
                        <a:t>Prüfungsamt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/>
                        <a:t>Anmeldung zu Prüfungen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Anmeldung erfolgt über </a:t>
                      </a:r>
                      <a:r>
                        <a:rPr lang="de-DE" sz="2200" dirty="0" err="1"/>
                        <a:t>lsf</a:t>
                      </a:r>
                      <a:r>
                        <a:rPr lang="de-DE" sz="2200" dirty="0"/>
                        <a:t> in der Mitte des Semesters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3124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de-DE" sz="2200" b="0" dirty="0"/>
                        <a:t>Homepage Fach EW</a:t>
                      </a:r>
                      <a:r>
                        <a:rPr lang="de-DE" sz="2200" b="0" dirty="0" smtClean="0"/>
                        <a:t>; Info-Veranstaltungen SEW, </a:t>
                      </a:r>
                      <a:r>
                        <a:rPr lang="de-DE" sz="2200" dirty="0" smtClean="0"/>
                        <a:t>Dozierende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/>
                        <a:t>Prüfungsinformationen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 smtClean="0"/>
                        <a:t>Online-Folien, SEW-Veranstaltung, </a:t>
                      </a:r>
                      <a:r>
                        <a:rPr lang="de-DE" sz="2200" dirty="0"/>
                        <a:t>mündlich in 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3496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Homepage Fach EW;</a:t>
                      </a:r>
                    </a:p>
                    <a:p>
                      <a:pPr algn="l"/>
                      <a:r>
                        <a:rPr lang="de-DE" sz="2200" dirty="0"/>
                        <a:t>Dr. Thomas </a:t>
                      </a:r>
                      <a:r>
                        <a:rPr lang="de-DE" sz="2200" dirty="0" err="1"/>
                        <a:t>Wiedenhorn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200" b="1" dirty="0"/>
                        <a:t>Studienverlauf/-belegung 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Email: </a:t>
                      </a:r>
                      <a:r>
                        <a:rPr lang="de-DE" sz="2200" dirty="0">
                          <a:hlinkClick r:id="rId2"/>
                        </a:rPr>
                        <a:t>wiedenhorn@ph-weingarten.de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66668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vor</a:t>
                      </a:r>
                      <a:r>
                        <a:rPr lang="de-DE" sz="2200" baseline="0" dirty="0"/>
                        <a:t> Semesterbeginn </a:t>
                      </a:r>
                      <a:r>
                        <a:rPr lang="de-DE" sz="2200" baseline="0" dirty="0" err="1"/>
                        <a:t>lsf</a:t>
                      </a:r>
                      <a:r>
                        <a:rPr lang="de-DE" sz="2200" baseline="0" dirty="0"/>
                        <a:t>; während des Semesters </a:t>
                      </a:r>
                      <a:r>
                        <a:rPr lang="de-DE" sz="2200" baseline="0" dirty="0" err="1"/>
                        <a:t>moopaedkurs</a:t>
                      </a:r>
                      <a:r>
                        <a:rPr lang="de-DE" sz="2200" baseline="0" dirty="0"/>
                        <a:t>; Dozierende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200" b="1" dirty="0"/>
                        <a:t>Fragen</a:t>
                      </a:r>
                      <a:r>
                        <a:rPr lang="de-DE" sz="2200" b="1" baseline="0" dirty="0"/>
                        <a:t> zu Veranstaltungen EW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Online, Sprechstunden, ggf.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37366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Fachschaften</a:t>
                      </a:r>
                      <a:br>
                        <a:rPr lang="de-DE" sz="2200" dirty="0"/>
                      </a:br>
                      <a:r>
                        <a:rPr lang="de-DE" sz="2200" baseline="0" dirty="0"/>
                        <a:t>Studierendenvertretung </a:t>
                      </a:r>
                      <a:br>
                        <a:rPr lang="de-DE" sz="2200" baseline="0" dirty="0"/>
                      </a:br>
                      <a:r>
                        <a:rPr lang="de-DE" sz="2200" baseline="0" dirty="0"/>
                        <a:t>(EW hat derzeit keine Fachschaft)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/>
                        <a:t>Fragen zur</a:t>
                      </a:r>
                      <a:r>
                        <a:rPr lang="de-DE" sz="2200" b="1" baseline="0" dirty="0"/>
                        <a:t> Erfahrungen anderer Studierender 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aseline="0" dirty="0"/>
                        <a:t>über Homepage aufzufinden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72490"/>
                  </a:ext>
                </a:extLst>
              </a:tr>
              <a:tr h="591800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Prof. Dr.</a:t>
                      </a:r>
                      <a:r>
                        <a:rPr lang="de-DE" sz="2200" baseline="0" dirty="0"/>
                        <a:t> Kansteiner 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/>
                        <a:t>Anerkennungen </a:t>
                      </a:r>
                      <a:r>
                        <a:rPr lang="de-DE" sz="2200" b="1" dirty="0" smtClean="0"/>
                        <a:t>Hochschulwechsel nur </a:t>
                      </a:r>
                      <a:r>
                        <a:rPr lang="de-DE" sz="2200" b="1" dirty="0"/>
                        <a:t>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Email: </a:t>
                      </a:r>
                      <a:r>
                        <a:rPr lang="de-DE" sz="2200" dirty="0">
                          <a:hlinkClick r:id="rId3"/>
                        </a:rPr>
                        <a:t>kks@ph-weingarten.de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037760"/>
                  </a:ext>
                </a:extLst>
              </a:tr>
              <a:tr h="756139"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baseline="0" dirty="0"/>
                        <a:t>Prof. Dr. Bergmüller-Hauptmann</a:t>
                      </a:r>
                      <a:endParaRPr lang="de-DE" sz="2200" dirty="0"/>
                    </a:p>
                    <a:p>
                      <a:pPr algn="l"/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200" b="1" dirty="0"/>
                        <a:t>Anerkennungen </a:t>
                      </a:r>
                      <a:r>
                        <a:rPr lang="de-DE" sz="2200" b="1" dirty="0" smtClean="0"/>
                        <a:t>Auslandsaufenthalt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 smtClean="0"/>
                        <a:t>nur EW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Email: </a:t>
                      </a:r>
                      <a:r>
                        <a:rPr lang="de-DE" sz="2200" dirty="0">
                          <a:hlinkClick r:id="rId4"/>
                        </a:rPr>
                        <a:t>bergmueller-hauptmann@ph-weingarten.de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58252"/>
                  </a:ext>
                </a:extLst>
              </a:tr>
              <a:tr h="543736">
                <a:tc>
                  <a:txBody>
                    <a:bodyPr/>
                    <a:lstStyle/>
                    <a:p>
                      <a:pPr algn="l"/>
                      <a:r>
                        <a:rPr lang="de-DE" sz="2200" dirty="0" err="1"/>
                        <a:t>Lsf</a:t>
                      </a:r>
                      <a:r>
                        <a:rPr lang="de-DE" sz="2200" dirty="0"/>
                        <a:t>; </a:t>
                      </a:r>
                      <a:r>
                        <a:rPr lang="de-DE" sz="2200" dirty="0" err="1"/>
                        <a:t>moopaedkurs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/>
                        <a:t>Ausfall Termin</a:t>
                      </a:r>
                      <a:r>
                        <a:rPr lang="de-DE" sz="2200" b="1" baseline="0" dirty="0"/>
                        <a:t> LV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lsf.ph-weingarten.de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39905"/>
                  </a:ext>
                </a:extLst>
              </a:tr>
              <a:tr h="808580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Homepage und </a:t>
                      </a:r>
                      <a:r>
                        <a:rPr lang="de-DE" sz="2200" dirty="0" err="1"/>
                        <a:t>moopaedkurs</a:t>
                      </a:r>
                      <a:r>
                        <a:rPr lang="de-DE" sz="2200" dirty="0"/>
                        <a:t> Praktikumsamt;</a:t>
                      </a:r>
                      <a:br>
                        <a:rPr lang="de-DE" sz="2200" dirty="0"/>
                      </a:br>
                      <a:r>
                        <a:rPr lang="de-DE" sz="2200" dirty="0"/>
                        <a:t>ggf. Frau</a:t>
                      </a:r>
                      <a:r>
                        <a:rPr lang="de-DE" sz="2200" baseline="0" dirty="0"/>
                        <a:t> Schultze-</a:t>
                      </a:r>
                      <a:r>
                        <a:rPr lang="de-DE" sz="2200" baseline="0" dirty="0" err="1"/>
                        <a:t>Ronhof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de-DE" sz="2200" b="1" dirty="0" smtClean="0"/>
                        <a:t>Praktikum </a:t>
                      </a:r>
                      <a:r>
                        <a:rPr lang="de-DE" sz="2200" b="1" dirty="0"/>
                        <a:t>BOP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Email: </a:t>
                      </a:r>
                      <a:r>
                        <a:rPr lang="de-DE" sz="2200" dirty="0">
                          <a:hlinkClick r:id="rId5"/>
                        </a:rPr>
                        <a:t>schultze-ronhof@ph-weingarten.de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44794"/>
                  </a:ext>
                </a:extLst>
              </a:tr>
              <a:tr h="838513">
                <a:tc>
                  <a:txBody>
                    <a:bodyPr/>
                    <a:lstStyle/>
                    <a:p>
                      <a:pPr algn="l"/>
                      <a:r>
                        <a:rPr lang="de-DE" sz="2200" dirty="0"/>
                        <a:t>Fachsprecherin</a:t>
                      </a:r>
                      <a:r>
                        <a:rPr lang="de-DE" sz="2200" baseline="0" dirty="0"/>
                        <a:t> </a:t>
                      </a:r>
                      <a:r>
                        <a:rPr lang="de-DE" sz="2200" dirty="0"/>
                        <a:t>Prof.</a:t>
                      </a:r>
                      <a:r>
                        <a:rPr lang="de-DE" sz="2200" baseline="0" dirty="0"/>
                        <a:t> Dr. Schnebel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b="1" dirty="0"/>
                        <a:t>Fachspezifische</a:t>
                      </a:r>
                      <a:r>
                        <a:rPr lang="de-DE" sz="2200" b="1" baseline="0" dirty="0"/>
                        <a:t> Fragen, die nicht von anderen zu klären sind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2200" dirty="0"/>
                        <a:t>Email: </a:t>
                      </a:r>
                      <a:r>
                        <a:rPr lang="de-DE" sz="2200" dirty="0">
                          <a:hlinkClick r:id="rId6"/>
                        </a:rPr>
                        <a:t>schnebel@ph-weingarten.de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80473"/>
                  </a:ext>
                </a:extLst>
              </a:tr>
              <a:tr h="1072974">
                <a:tc>
                  <a:txBody>
                    <a:bodyPr/>
                    <a:lstStyle/>
                    <a:p>
                      <a:pPr algn="l"/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2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73938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4775201" y="11600835"/>
            <a:ext cx="8128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90000"/>
              </a:lnSpc>
            </a:pPr>
            <a:r>
              <a:rPr lang="de-DE" altLang="de-DE" sz="2800" u="sng" dirty="0">
                <a:hlinkClick r:id="rId7"/>
              </a:rPr>
              <a:t>www.ph-weingarten.de/erziehungswissenschaft</a:t>
            </a:r>
            <a:endParaRPr lang="de-DE" altLang="de-DE" sz="2800" u="sng" dirty="0"/>
          </a:p>
          <a:p>
            <a:pPr hangingPunct="1">
              <a:lnSpc>
                <a:spcPct val="90000"/>
              </a:lnSpc>
            </a:pPr>
            <a:endParaRPr lang="de-DE" altLang="de-DE" sz="2800" u="sng" dirty="0"/>
          </a:p>
        </p:txBody>
      </p:sp>
    </p:spTree>
    <p:extLst>
      <p:ext uri="{BB962C8B-B14F-4D97-AF65-F5344CB8AC3E}">
        <p14:creationId xmlns:p14="http://schemas.microsoft.com/office/powerpoint/2010/main" val="18960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Vielen Dank für Ihre Aufmerksamkeit!"/>
          <p:cNvSpPr txBox="1">
            <a:spLocks noGrp="1"/>
          </p:cNvSpPr>
          <p:nvPr>
            <p:ph type="body" sz="quarter" idx="13"/>
          </p:nvPr>
        </p:nvSpPr>
        <p:spPr>
          <a:xfrm>
            <a:off x="1317172" y="2254354"/>
            <a:ext cx="6743700" cy="7775575"/>
          </a:xfrm>
        </p:spPr>
        <p:txBody>
          <a:bodyPr/>
          <a:lstStyle/>
          <a:p>
            <a:r>
              <a:rPr lang="de-DE" sz="8800" dirty="0"/>
              <a:t>Vielen Dank und einen guten Start!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4340225"/>
            <a:ext cx="6438900" cy="8324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214085" y="138724"/>
            <a:ext cx="14109700" cy="150139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 smtClean="0"/>
              <a:t>Bildungswissenschaften</a:t>
            </a:r>
            <a:endParaRPr sz="7200" dirty="0"/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xfrm>
            <a:off x="920330" y="2162628"/>
            <a:ext cx="15103441" cy="10711544"/>
          </a:xfrm>
          <a:prstGeom prst="rect">
            <a:avLst/>
          </a:prstGeom>
        </p:spPr>
        <p:txBody>
          <a:bodyPr/>
          <a:lstStyle/>
          <a:p>
            <a:r>
              <a:rPr lang="de-DE" sz="3200" b="1" dirty="0" smtClean="0">
                <a:solidFill>
                  <a:schemeClr val="accent1"/>
                </a:solidFill>
              </a:rPr>
              <a:t>„</a:t>
            </a:r>
            <a:r>
              <a:rPr lang="de-DE" sz="3200" b="1" dirty="0">
                <a:solidFill>
                  <a:schemeClr val="accent1"/>
                </a:solidFill>
              </a:rPr>
              <a:t>Die Bildungswissenschaften umfassen </a:t>
            </a:r>
            <a:r>
              <a:rPr lang="de-DE" sz="3200" b="1" dirty="0" smtClean="0">
                <a:solidFill>
                  <a:schemeClr val="accent1"/>
                </a:solidFill>
              </a:rPr>
              <a:t>die </a:t>
            </a:r>
            <a:r>
              <a:rPr lang="de-DE" sz="3200" b="1" dirty="0" err="1" smtClean="0">
                <a:solidFill>
                  <a:schemeClr val="accent1"/>
                </a:solidFill>
              </a:rPr>
              <a:t>wissenschaft</a:t>
            </a:r>
            <a:r>
              <a:rPr lang="de-DE" sz="3200" b="1" dirty="0" smtClean="0">
                <a:solidFill>
                  <a:schemeClr val="accent1"/>
                </a:solidFill>
              </a:rPr>
              <a:t>-</a:t>
            </a:r>
            <a:br>
              <a:rPr lang="de-DE" sz="3200" b="1" dirty="0" smtClean="0">
                <a:solidFill>
                  <a:schemeClr val="accent1"/>
                </a:solidFill>
              </a:rPr>
            </a:br>
            <a:r>
              <a:rPr lang="de-DE" sz="3200" b="1" dirty="0" err="1" smtClean="0">
                <a:solidFill>
                  <a:schemeClr val="accent1"/>
                </a:solidFill>
              </a:rPr>
              <a:t>lichen</a:t>
            </a:r>
            <a:r>
              <a:rPr lang="de-DE" sz="3200" b="1" dirty="0" smtClean="0">
                <a:solidFill>
                  <a:schemeClr val="accent1"/>
                </a:solidFill>
              </a:rPr>
              <a:t> </a:t>
            </a:r>
            <a:r>
              <a:rPr lang="de-DE" sz="3200" b="1" dirty="0">
                <a:solidFill>
                  <a:schemeClr val="accent1"/>
                </a:solidFill>
              </a:rPr>
              <a:t>Disziplinen, die sich mit </a:t>
            </a:r>
            <a:r>
              <a:rPr lang="de-DE" sz="3200" b="1" dirty="0" smtClean="0">
                <a:solidFill>
                  <a:schemeClr val="accent1"/>
                </a:solidFill>
              </a:rPr>
              <a:t>Bildungs- </a:t>
            </a:r>
            <a:r>
              <a:rPr lang="de-DE" sz="3200" b="1" dirty="0">
                <a:solidFill>
                  <a:schemeClr val="accent1"/>
                </a:solidFill>
              </a:rPr>
              <a:t>und </a:t>
            </a:r>
            <a:r>
              <a:rPr lang="de-DE" sz="3200" b="1" dirty="0" smtClean="0">
                <a:solidFill>
                  <a:schemeClr val="accent1"/>
                </a:solidFill>
              </a:rPr>
              <a:t>Erziehungs-</a:t>
            </a:r>
            <a:br>
              <a:rPr lang="de-DE" sz="3200" b="1" dirty="0" smtClean="0">
                <a:solidFill>
                  <a:schemeClr val="accent1"/>
                </a:solidFill>
              </a:rPr>
            </a:br>
            <a:r>
              <a:rPr lang="de-DE" sz="3200" b="1" dirty="0" err="1" smtClean="0">
                <a:solidFill>
                  <a:schemeClr val="accent1"/>
                </a:solidFill>
              </a:rPr>
              <a:t>prozessen</a:t>
            </a:r>
            <a:r>
              <a:rPr lang="de-DE" sz="3200" b="1" dirty="0">
                <a:solidFill>
                  <a:schemeClr val="accent1"/>
                </a:solidFill>
              </a:rPr>
              <a:t>, </a:t>
            </a:r>
            <a:r>
              <a:rPr lang="de-DE" sz="3200" b="1" dirty="0" smtClean="0">
                <a:solidFill>
                  <a:schemeClr val="accent1"/>
                </a:solidFill>
              </a:rPr>
              <a:t>mit Bildungssystemen </a:t>
            </a:r>
            <a:r>
              <a:rPr lang="de-DE" sz="3200" b="1" dirty="0">
                <a:solidFill>
                  <a:schemeClr val="accent1"/>
                </a:solidFill>
              </a:rPr>
              <a:t>sowie </a:t>
            </a:r>
            <a:r>
              <a:rPr lang="de-DE" sz="3200" b="1" dirty="0" smtClean="0">
                <a:solidFill>
                  <a:schemeClr val="accent1"/>
                </a:solidFill>
              </a:rPr>
              <a:t>mit </a:t>
            </a:r>
            <a:r>
              <a:rPr lang="de-DE" sz="3200" b="1" dirty="0">
                <a:solidFill>
                  <a:schemeClr val="accent1"/>
                </a:solidFill>
              </a:rPr>
              <a:t>deren </a:t>
            </a:r>
            <a:r>
              <a:rPr lang="de-DE" sz="3200" b="1" dirty="0" smtClean="0">
                <a:solidFill>
                  <a:schemeClr val="accent1"/>
                </a:solidFill>
              </a:rPr>
              <a:t/>
            </a:r>
            <a:br>
              <a:rPr lang="de-DE" sz="3200" b="1" dirty="0" smtClean="0">
                <a:solidFill>
                  <a:schemeClr val="accent1"/>
                </a:solidFill>
              </a:rPr>
            </a:br>
            <a:r>
              <a:rPr lang="de-DE" sz="3200" b="1" dirty="0" smtClean="0">
                <a:solidFill>
                  <a:schemeClr val="accent1"/>
                </a:solidFill>
              </a:rPr>
              <a:t>Rahmenbedingungen </a:t>
            </a:r>
            <a:r>
              <a:rPr lang="de-DE" sz="3200" b="1" dirty="0">
                <a:solidFill>
                  <a:schemeClr val="accent1"/>
                </a:solidFill>
              </a:rPr>
              <a:t>auseinandersetzen.“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i="1" dirty="0" smtClean="0"/>
              <a:t>(</a:t>
            </a:r>
            <a:r>
              <a:rPr lang="de-DE" sz="2000" i="1" dirty="0"/>
              <a:t>KMK, 2014</a:t>
            </a:r>
            <a:r>
              <a:rPr lang="de-DE" sz="2000" i="1" dirty="0" smtClean="0"/>
              <a:t>)</a:t>
            </a:r>
            <a:endParaRPr lang="de-DE" sz="2000" i="1" dirty="0" smtClean="0">
              <a:solidFill>
                <a:schemeClr val="tx1"/>
              </a:solidFill>
            </a:endParaRPr>
          </a:p>
          <a:p>
            <a:r>
              <a:rPr lang="de-DE" sz="3200" dirty="0">
                <a:solidFill>
                  <a:schemeClr val="tx1"/>
                </a:solidFill>
              </a:rPr>
              <a:t>BW = Begriff für eine </a:t>
            </a:r>
            <a:r>
              <a:rPr lang="de-DE" sz="3200" dirty="0" smtClean="0">
                <a:solidFill>
                  <a:schemeClr val="tx1"/>
                </a:solidFill>
              </a:rPr>
              <a:t>Gruppe von Hochschulfächern, 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die </a:t>
            </a:r>
            <a:r>
              <a:rPr lang="de-DE" sz="3200" b="1" dirty="0">
                <a:solidFill>
                  <a:schemeClr val="tx1"/>
                </a:solidFill>
              </a:rPr>
              <a:t>Perspektiven auf Bildung </a:t>
            </a:r>
            <a:r>
              <a:rPr lang="de-DE" sz="3200" dirty="0">
                <a:solidFill>
                  <a:schemeClr val="tx1"/>
                </a:solidFill>
              </a:rPr>
              <a:t>beitragen</a:t>
            </a:r>
          </a:p>
          <a:p>
            <a:pPr marL="1282700" lvl="1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Ziel von Bildung: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ein mündiger, selbständig denkender und selbst lernender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Mensch</a:t>
            </a:r>
          </a:p>
          <a:p>
            <a:pPr marL="1282700" lvl="1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bearbeiten: was Menschen können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und wie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sie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handeln sollen, um Gegenwart und Zukunft zu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bewältigen </a:t>
            </a:r>
            <a:r>
              <a:rPr lang="de-DE" sz="2000" i="1" dirty="0" smtClean="0"/>
              <a:t>(in Anlehnung an H.E. </a:t>
            </a:r>
            <a:r>
              <a:rPr lang="de-DE" sz="2000" i="1" dirty="0" err="1" smtClean="0"/>
              <a:t>Tenorth</a:t>
            </a:r>
            <a:r>
              <a:rPr lang="de-DE" sz="2000" i="1" dirty="0" smtClean="0"/>
              <a:t>, 2013)</a:t>
            </a:r>
          </a:p>
          <a:p>
            <a:pPr>
              <a:spcBef>
                <a:spcPts val="0"/>
              </a:spcBef>
            </a:pPr>
            <a:endParaRPr lang="de-DE" sz="32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3200" dirty="0" smtClean="0">
                <a:solidFill>
                  <a:schemeClr val="tx1"/>
                </a:solidFill>
              </a:rPr>
              <a:t>BW = Pädagogik interdisziplinär betrachtet durch: 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Erziehungswissenschaft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Psychologie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Soziologie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Philosophie/Ethik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Theologie/Religionspädagogik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Politikwissenschaft</a:t>
            </a:r>
          </a:p>
          <a:p>
            <a:r>
              <a:rPr lang="de-DE" sz="3200" dirty="0" smtClean="0">
                <a:solidFill>
                  <a:schemeClr val="tx1"/>
                </a:solidFill>
              </a:rPr>
              <a:t>Im Modulhandbuch Lehrämter an PH WG genannt: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smtClean="0">
                <a:solidFill>
                  <a:schemeClr val="accent1"/>
                </a:solidFill>
              </a:rPr>
              <a:t>Grundfragen </a:t>
            </a:r>
            <a:r>
              <a:rPr lang="de-DE" sz="3200" dirty="0">
                <a:solidFill>
                  <a:schemeClr val="accent1"/>
                </a:solidFill>
              </a:rPr>
              <a:t>der </a:t>
            </a:r>
            <a:r>
              <a:rPr lang="de-DE" sz="3200" dirty="0" smtClean="0">
                <a:solidFill>
                  <a:schemeClr val="accent1"/>
                </a:solidFill>
              </a:rPr>
              <a:t>Bildung </a:t>
            </a:r>
            <a:r>
              <a:rPr lang="de-DE" sz="3200" i="1" dirty="0" smtClean="0">
                <a:solidFill>
                  <a:schemeClr val="bg1">
                    <a:lumMod val="50000"/>
                  </a:schemeClr>
                </a:solidFill>
              </a:rPr>
              <a:t>(dabei noch Sprecherziehung)</a:t>
            </a:r>
          </a:p>
          <a:p>
            <a:r>
              <a:rPr lang="de-DE" sz="3200" dirty="0" smtClean="0">
                <a:solidFill>
                  <a:schemeClr val="tx1"/>
                </a:solidFill>
              </a:rPr>
              <a:t>Seminare </a:t>
            </a:r>
            <a:r>
              <a:rPr lang="de-DE" sz="3200" dirty="0">
                <a:solidFill>
                  <a:schemeClr val="tx1"/>
                </a:solidFill>
              </a:rPr>
              <a:t>z.B. </a:t>
            </a:r>
            <a:r>
              <a:rPr lang="de-DE" sz="3200" dirty="0" smtClean="0">
                <a:solidFill>
                  <a:schemeClr val="accent1"/>
                </a:solidFill>
              </a:rPr>
              <a:t>Mensch</a:t>
            </a:r>
            <a:r>
              <a:rPr lang="de-DE" sz="3200" dirty="0">
                <a:solidFill>
                  <a:schemeClr val="accent1"/>
                </a:solidFill>
              </a:rPr>
              <a:t>, Kultur und Bildung aus </a:t>
            </a:r>
            <a:r>
              <a:rPr lang="de-DE" sz="3200" dirty="0" smtClean="0">
                <a:solidFill>
                  <a:schemeClr val="accent1"/>
                </a:solidFill>
              </a:rPr>
              <a:t>philosophischer </a:t>
            </a:r>
            <a:br>
              <a:rPr lang="de-DE" sz="3200" dirty="0" smtClean="0">
                <a:solidFill>
                  <a:schemeClr val="accent1"/>
                </a:solidFill>
              </a:rPr>
            </a:br>
            <a:r>
              <a:rPr lang="de-DE" sz="3200" dirty="0" smtClean="0">
                <a:solidFill>
                  <a:schemeClr val="accent1"/>
                </a:solidFill>
              </a:rPr>
              <a:t>(oder soziologischer oder politischer oder theologischer) Sicht</a:t>
            </a:r>
            <a:endParaRPr lang="de-DE" sz="3200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797" y="2162628"/>
            <a:ext cx="3306673" cy="220617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854497" y="4019986"/>
            <a:ext cx="266127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de-DE" sz="800" dirty="0"/>
              <a:t>https://www.studentenkurse.at/fileadmin/_processed_/e/4/csm_AdobeStock_296552751_45f0730e54.jpeg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3572" t="29428" r="34841" b="9238"/>
          <a:stretch/>
        </p:blipFill>
        <p:spPr>
          <a:xfrm>
            <a:off x="12425391" y="8258628"/>
            <a:ext cx="3598380" cy="43668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56155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1346200"/>
            <a:ext cx="14109700" cy="2349500"/>
          </a:xfrm>
        </p:spPr>
        <p:txBody>
          <a:bodyPr/>
          <a:lstStyle/>
          <a:p>
            <a:r>
              <a:rPr lang="de-DE" dirty="0"/>
              <a:t>Worum geht es im Studium der Erziehungswissenschaft?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38249" y="3746181"/>
            <a:ext cx="14109700" cy="6699250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accent5"/>
                </a:solidFill>
              </a:rPr>
              <a:t>Klärung von Grundbegriffen</a:t>
            </a:r>
          </a:p>
          <a:p>
            <a:pPr lvl="1" indent="0">
              <a:buNone/>
            </a:pPr>
            <a:r>
              <a:rPr lang="de-DE" altLang="de-DE" sz="3200" dirty="0">
                <a:solidFill>
                  <a:schemeClr val="accent5"/>
                </a:solidFill>
              </a:rPr>
              <a:t>z.B. </a:t>
            </a:r>
            <a:r>
              <a:rPr lang="de-DE" altLang="de-DE" sz="3200" dirty="0" smtClean="0">
                <a:solidFill>
                  <a:schemeClr val="accent5"/>
                </a:solidFill>
              </a:rPr>
              <a:t>Welche </a:t>
            </a:r>
            <a:r>
              <a:rPr lang="de-DE" altLang="de-DE" sz="3200" dirty="0">
                <a:solidFill>
                  <a:schemeClr val="accent5"/>
                </a:solidFill>
              </a:rPr>
              <a:t>theoretischen Positionen wurden über die Zeit </a:t>
            </a:r>
            <a:r>
              <a:rPr lang="de-DE" altLang="de-DE" sz="3200" dirty="0" smtClean="0">
                <a:solidFill>
                  <a:schemeClr val="accent5"/>
                </a:solidFill>
              </a:rPr>
              <a:t>über </a:t>
            </a:r>
            <a:r>
              <a:rPr lang="de-DE" altLang="de-DE" sz="3200" dirty="0" smtClean="0">
                <a:solidFill>
                  <a:schemeClr val="accent5"/>
                </a:solidFill>
              </a:rPr>
              <a:t>Erziehung</a:t>
            </a:r>
            <a:r>
              <a:rPr lang="de-DE" altLang="de-DE" sz="3200" dirty="0">
                <a:solidFill>
                  <a:schemeClr val="accent5"/>
                </a:solidFill>
              </a:rPr>
              <a:t>, Bildung oder </a:t>
            </a:r>
            <a:r>
              <a:rPr lang="de-DE" altLang="de-DE" sz="3200" dirty="0" smtClean="0">
                <a:solidFill>
                  <a:schemeClr val="accent5"/>
                </a:solidFill>
              </a:rPr>
              <a:t>Lernen entwickelt </a:t>
            </a:r>
            <a:r>
              <a:rPr lang="de-DE" altLang="de-DE" sz="3200" dirty="0">
                <a:solidFill>
                  <a:schemeClr val="accent5"/>
                </a:solidFill>
              </a:rPr>
              <a:t>und welche dienen heute zur Reflexion und Orientierung </a:t>
            </a:r>
            <a:r>
              <a:rPr lang="de-DE" altLang="de-DE" sz="3200" dirty="0" smtClean="0">
                <a:solidFill>
                  <a:schemeClr val="accent5"/>
                </a:solidFill>
              </a:rPr>
              <a:t>für das praktisch-professionelle Tun als Lehrer*</a:t>
            </a:r>
            <a:r>
              <a:rPr lang="de-DE" altLang="de-DE" sz="3200" dirty="0" smtClean="0">
                <a:solidFill>
                  <a:schemeClr val="accent5"/>
                </a:solidFill>
              </a:rPr>
              <a:t>in</a:t>
            </a:r>
            <a:r>
              <a:rPr lang="de-DE" altLang="de-DE" sz="3200" dirty="0" smtClean="0">
                <a:solidFill>
                  <a:schemeClr val="accent5"/>
                </a:solidFill>
              </a:rPr>
              <a:t>?...</a:t>
            </a:r>
            <a:endParaRPr lang="de-DE" altLang="de-DE" sz="3200" dirty="0">
              <a:solidFill>
                <a:schemeClr val="accent5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82B3F9-C0DF-4BF5-B13B-4C2784BC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49" y="8812268"/>
            <a:ext cx="2855665" cy="28463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F37F21-F692-4C75-A370-527676B1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313" y="7279636"/>
            <a:ext cx="7517975" cy="51959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5BBC06-B950-43C6-B713-50484BEB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932" y="9501383"/>
            <a:ext cx="3071731" cy="2305814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3DFA300A-DF79-42CE-B36F-A7ABC2CE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83" y="11412379"/>
            <a:ext cx="23109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academics.de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EB5459D-6CC4-49C9-8D58-53CFEA0A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099" y="11853363"/>
            <a:ext cx="28296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http://www.cartooncommerz.de/IIMS/index.php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53D7B10-149C-4F23-9CD0-7010B08A0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481" y="11260462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schnappfisch.net</a:t>
            </a:r>
            <a:r>
              <a:rPr lang="de-DE" alt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403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15643" y="4199538"/>
            <a:ext cx="14109700" cy="669925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dirty="0">
                <a:solidFill>
                  <a:schemeClr val="accent5"/>
                </a:solidFill>
              </a:rPr>
              <a:t>Modelle zur Planung, Durchführung und Reflexion von Unterricht, Lern- und Spielsituationen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4800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None/>
            </a:pPr>
            <a:r>
              <a:rPr lang="de-DE" altLang="de-DE" sz="3200" dirty="0">
                <a:solidFill>
                  <a:schemeClr val="accent5"/>
                </a:solidFill>
              </a:rPr>
              <a:t>	z.B. Wie kann man Kinder und Jugendliche in heterogenen Gruppen allesamt gut fördern? Wie </a:t>
            </a:r>
            <a:r>
              <a:rPr lang="de-DE" altLang="de-DE" sz="3200" dirty="0" smtClean="0">
                <a:solidFill>
                  <a:schemeClr val="accent5"/>
                </a:solidFill>
              </a:rPr>
              <a:t>sollte </a:t>
            </a:r>
            <a:r>
              <a:rPr lang="de-DE" altLang="de-DE" sz="3200" dirty="0">
                <a:solidFill>
                  <a:schemeClr val="accent5"/>
                </a:solidFill>
              </a:rPr>
              <a:t>kooperatives Lernen (Gruppenarbeit) </a:t>
            </a:r>
            <a:r>
              <a:rPr lang="de-DE" altLang="de-DE" sz="3200" dirty="0" smtClean="0">
                <a:solidFill>
                  <a:schemeClr val="accent5"/>
                </a:solidFill>
              </a:rPr>
              <a:t>gestaltet sein? …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9FCCE7-2DEA-430A-AB05-C9BE7708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12" y="8853203"/>
            <a:ext cx="5750380" cy="30647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CE0FB7-E2A1-4679-9886-925CBEE5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655" y="8131626"/>
            <a:ext cx="4226307" cy="3786281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6304AA33-A0E5-485B-BBC5-0EAD1193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9036" y="11528221"/>
            <a:ext cx="4706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https://schlaf.tk/kinder-schreiben-clipart/gruppenarbeit-sch-ler-personen/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F5976B71-E34C-49B4-8494-B976BF44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729" y="11651332"/>
            <a:ext cx="441373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https://www.gew-hb.de/aktuelles/detailseite/neuigkeiten/fachtag-inklusion</a:t>
            </a:r>
            <a:r>
              <a:rPr lang="de-DE" altLang="de-DE" sz="1000" u="sng" dirty="0"/>
              <a:t>/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95450" y="1236663"/>
            <a:ext cx="13630275" cy="2527300"/>
          </a:xfrm>
        </p:spPr>
        <p:txBody>
          <a:bodyPr/>
          <a:lstStyle/>
          <a:p>
            <a:r>
              <a:rPr lang="de-DE" dirty="0"/>
              <a:t>Worum geht es im Studium der Erziehungswissenschaft? </a:t>
            </a:r>
          </a:p>
        </p:txBody>
      </p:sp>
    </p:spTree>
    <p:extLst>
      <p:ext uri="{BB962C8B-B14F-4D97-AF65-F5344CB8AC3E}">
        <p14:creationId xmlns:p14="http://schemas.microsoft.com/office/powerpoint/2010/main" val="1356257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15643" y="4199538"/>
            <a:ext cx="14109700" cy="6699250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de-DE" altLang="de-DE" dirty="0" smtClean="0">
                <a:solidFill>
                  <a:schemeClr val="accent5"/>
                </a:solidFill>
              </a:rPr>
              <a:t>Verstehen von Kontextbedingungen</a:t>
            </a:r>
            <a:endParaRPr lang="de-DE" altLang="de-DE" dirty="0">
              <a:solidFill>
                <a:schemeClr val="accent5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de-DE" altLang="de-DE" sz="6000" dirty="0">
                <a:solidFill>
                  <a:srgbClr val="CC0000"/>
                </a:solidFill>
              </a:rPr>
              <a:t>	</a:t>
            </a:r>
            <a:r>
              <a:rPr lang="de-DE" altLang="de-DE" sz="3200" dirty="0">
                <a:solidFill>
                  <a:schemeClr val="accent5"/>
                </a:solidFill>
              </a:rPr>
              <a:t>z.B. Welcher Zusammenhang besteht zwischen Schule und Familie </a:t>
            </a:r>
            <a:r>
              <a:rPr lang="de-DE" altLang="de-DE" sz="3200" dirty="0" smtClean="0">
                <a:solidFill>
                  <a:schemeClr val="accent5"/>
                </a:solidFill>
              </a:rPr>
              <a:t>für 	die </a:t>
            </a:r>
            <a:r>
              <a:rPr lang="de-DE" altLang="de-DE" sz="3200" dirty="0">
                <a:solidFill>
                  <a:schemeClr val="accent5"/>
                </a:solidFill>
              </a:rPr>
              <a:t>Leistungserbringung von Schüler*innen? </a:t>
            </a:r>
            <a:r>
              <a:rPr lang="de-DE" altLang="de-DE" sz="3200" dirty="0" smtClean="0">
                <a:solidFill>
                  <a:schemeClr val="accent5"/>
                </a:solidFill>
              </a:rPr>
              <a:t>Wie gelingt der </a:t>
            </a:r>
            <a:r>
              <a:rPr lang="de-DE" altLang="de-DE" sz="3200" dirty="0">
                <a:solidFill>
                  <a:schemeClr val="accent5"/>
                </a:solidFill>
              </a:rPr>
              <a:t>Übergang </a:t>
            </a:r>
            <a:r>
              <a:rPr lang="de-DE" altLang="de-DE" sz="3200" dirty="0" smtClean="0">
                <a:solidFill>
                  <a:schemeClr val="accent5"/>
                </a:solidFill>
              </a:rPr>
              <a:t>	von der Schule </a:t>
            </a:r>
            <a:r>
              <a:rPr lang="de-DE" altLang="de-DE" sz="3200" dirty="0">
                <a:solidFill>
                  <a:schemeClr val="accent5"/>
                </a:solidFill>
              </a:rPr>
              <a:t>ins Berufsleben</a:t>
            </a:r>
            <a:r>
              <a:rPr lang="de-DE" altLang="de-DE" sz="3200" dirty="0" smtClean="0">
                <a:solidFill>
                  <a:schemeClr val="accent5"/>
                </a:solidFill>
              </a:rPr>
              <a:t>?...</a:t>
            </a:r>
            <a:endParaRPr lang="de-DE" altLang="de-DE" sz="3200" dirty="0">
              <a:solidFill>
                <a:schemeClr val="accent5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altLang="de-DE" sz="4800" dirty="0">
              <a:solidFill>
                <a:srgbClr val="CC000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7E4D3C8-96FE-4BBD-A3CB-1A0B0DB2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2" y="7780135"/>
            <a:ext cx="5328308" cy="355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0955785-E94C-4BDF-9C72-D2FD9395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49" y="7780135"/>
            <a:ext cx="3554266" cy="355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4AB475CE-51C2-417E-8BCD-DAD233BF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670" y="11088180"/>
            <a:ext cx="19928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http://caritas.erzbistum-koeln.de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28CEABC-514E-4D3A-80E7-5E6DF7AB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614" y="10968604"/>
            <a:ext cx="16930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http://kiamainz.twoday.net/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623646" y="1185937"/>
            <a:ext cx="14109700" cy="1765300"/>
          </a:xfrm>
        </p:spPr>
        <p:txBody>
          <a:bodyPr/>
          <a:lstStyle/>
          <a:p>
            <a:r>
              <a:rPr lang="de-DE" dirty="0"/>
              <a:t>Worum geht es im Studium der Erziehungswissenschaft? </a:t>
            </a:r>
          </a:p>
        </p:txBody>
      </p:sp>
    </p:spTree>
    <p:extLst>
      <p:ext uri="{BB962C8B-B14F-4D97-AF65-F5344CB8AC3E}">
        <p14:creationId xmlns:p14="http://schemas.microsoft.com/office/powerpoint/2010/main" val="1689496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1247830" y="3823917"/>
            <a:ext cx="14906570" cy="669925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de-DE" altLang="de-DE" dirty="0" smtClean="0">
                <a:solidFill>
                  <a:schemeClr val="accent5"/>
                </a:solidFill>
              </a:rPr>
              <a:t>Genaueres Wissen über Schule, Schüler*innen</a:t>
            </a:r>
            <a:r>
              <a:rPr lang="de-DE" altLang="de-DE" dirty="0">
                <a:solidFill>
                  <a:schemeClr val="accent5"/>
                </a:solidFill>
              </a:rPr>
              <a:t>, </a:t>
            </a:r>
            <a:r>
              <a:rPr lang="de-DE" altLang="de-DE" dirty="0" smtClean="0">
                <a:solidFill>
                  <a:schemeClr val="accent5"/>
                </a:solidFill>
              </a:rPr>
              <a:t>Unterricht etc. </a:t>
            </a:r>
            <a:r>
              <a:rPr lang="de-DE" altLang="de-DE" dirty="0" smtClean="0">
                <a:solidFill>
                  <a:schemeClr val="accent5"/>
                </a:solidFill>
              </a:rPr>
              <a:t>durch empirische Forschung</a:t>
            </a:r>
            <a:endParaRPr lang="de-DE" altLang="de-DE" dirty="0">
              <a:solidFill>
                <a:schemeClr val="accent5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altLang="de-DE" sz="4800" dirty="0">
                <a:solidFill>
                  <a:srgbClr val="CC0000"/>
                </a:solidFill>
              </a:rPr>
              <a:t>	</a:t>
            </a:r>
            <a:r>
              <a:rPr lang="de-DE" altLang="de-DE" sz="3200" dirty="0">
                <a:solidFill>
                  <a:schemeClr val="accent5"/>
                </a:solidFill>
              </a:rPr>
              <a:t>z.B. </a:t>
            </a:r>
            <a:r>
              <a:rPr lang="de-DE" altLang="de-DE" sz="3200" dirty="0" smtClean="0">
                <a:solidFill>
                  <a:schemeClr val="accent5"/>
                </a:solidFill>
              </a:rPr>
              <a:t>Wie nehmen Schüler*innen Schule wahr? Was sind Merkmale einer 	guten Schule? Was schafft Lernerfolg bei Schüler*innen?...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742779-0292-416E-963F-B42F4CA8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110" y="7404355"/>
            <a:ext cx="5990937" cy="4489940"/>
          </a:xfrm>
          <a:prstGeom prst="rect">
            <a:avLst/>
          </a:prstGeom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379B468A-1C65-44EE-A2E9-7A3DD243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293" y="11648074"/>
            <a:ext cx="51785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000" dirty="0"/>
              <a:t>https://www.sachsen.schule/~gym-roro-dd/Laerm/2008/Team14/14.htm</a:t>
            </a:r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47800" y="1029704"/>
            <a:ext cx="14109700" cy="1765300"/>
          </a:xfrm>
        </p:spPr>
        <p:txBody>
          <a:bodyPr/>
          <a:lstStyle/>
          <a:p>
            <a:r>
              <a:rPr lang="de-DE" dirty="0"/>
              <a:t>Worum geht es im Studium der Erziehungswissenschaft?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64" y="7404355"/>
            <a:ext cx="4874328" cy="479946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238601" y="11985217"/>
            <a:ext cx="5174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https://daten.didaktikchemie.uni-bayreuth.de/s_praxisbezug/Bilder/lehrperson.PNG</a:t>
            </a:r>
          </a:p>
        </p:txBody>
      </p:sp>
    </p:spTree>
    <p:extLst>
      <p:ext uri="{BB962C8B-B14F-4D97-AF65-F5344CB8AC3E}">
        <p14:creationId xmlns:p14="http://schemas.microsoft.com/office/powerpoint/2010/main" val="1480376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A422C26E-3909-496B-BC40-C5D7674EF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7292"/>
              </p:ext>
            </p:extLst>
          </p:nvPr>
        </p:nvGraphicFramePr>
        <p:xfrm>
          <a:off x="698500" y="2283457"/>
          <a:ext cx="15271603" cy="10607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88357">
                  <a:extLst>
                    <a:ext uri="{9D8B030D-6E8A-4147-A177-3AD203B41FA5}">
                      <a16:colId xmlns:a16="http://schemas.microsoft.com/office/drawing/2014/main" val="3011328363"/>
                    </a:ext>
                  </a:extLst>
                </a:gridCol>
                <a:gridCol w="6940124">
                  <a:extLst>
                    <a:ext uri="{9D8B030D-6E8A-4147-A177-3AD203B41FA5}">
                      <a16:colId xmlns:a16="http://schemas.microsoft.com/office/drawing/2014/main" val="1071080746"/>
                    </a:ext>
                  </a:extLst>
                </a:gridCol>
                <a:gridCol w="7143122">
                  <a:extLst>
                    <a:ext uri="{9D8B030D-6E8A-4147-A177-3AD203B41FA5}">
                      <a16:colId xmlns:a16="http://schemas.microsoft.com/office/drawing/2014/main" val="3772256677"/>
                    </a:ext>
                  </a:extLst>
                </a:gridCol>
              </a:tblGrid>
              <a:tr h="705394">
                <a:tc>
                  <a:txBody>
                    <a:bodyPr/>
                    <a:lstStyle/>
                    <a:p>
                      <a:pPr algn="l"/>
                      <a:r>
                        <a:rPr lang="de-DE" sz="2000" dirty="0"/>
                        <a:t>Modul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dirty="0" smtClean="0"/>
                        <a:t>Angestrebte Kompetenzentwicklung</a:t>
                      </a:r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dirty="0" smtClean="0"/>
                        <a:t>Beispiel Kompetenzformulierung</a:t>
                      </a:r>
                      <a:r>
                        <a:rPr lang="de-DE" sz="2800" baseline="0" dirty="0" smtClean="0"/>
                        <a:t> aus dem Modulhandbuch</a:t>
                      </a:r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22590"/>
                  </a:ext>
                </a:extLst>
              </a:tr>
              <a:tr h="2648006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de-DE" sz="2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Wissenschaftliche Grundlagen kennenlernen</a:t>
                      </a:r>
                    </a:p>
                    <a:p>
                      <a:pPr marL="457200" indent="-457200" algn="l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de-DE" sz="2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Lehrer*</a:t>
                      </a:r>
                      <a:r>
                        <a:rPr lang="de-DE" sz="2800" b="1" dirty="0" err="1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inberuf</a:t>
                      </a:r>
                      <a:r>
                        <a:rPr lang="de-DE" sz="2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kennenlernen + Berufswahl überprüfen</a:t>
                      </a:r>
                    </a:p>
                    <a:p>
                      <a:pPr marL="457200" indent="-457200" algn="l" eaLnBrk="1" hangingPunct="1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de-DE" sz="2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Erste Kenntnisse</a:t>
                      </a:r>
                      <a:r>
                        <a:rPr lang="de-DE" sz="2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aus der Bildungsforschung erlangen</a:t>
                      </a:r>
                    </a:p>
                    <a:p>
                      <a:pPr marL="0" indent="0" algn="l" eaLnBrk="1" hangingPunct="1">
                        <a:buFont typeface="Wingdings" panose="05000000000000000000" pitchFamily="2" charset="2"/>
                        <a:buNone/>
                        <a:defRPr/>
                      </a:pPr>
                      <a:endParaRPr lang="de-DE" sz="280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defRPr/>
                      </a:pPr>
                      <a:r>
                        <a:rPr lang="de-DE" sz="2800" b="0" dirty="0" smtClean="0">
                          <a:solidFill>
                            <a:schemeClr val="tx1"/>
                          </a:solidFill>
                        </a:rPr>
                        <a:t>…kennen die unterschiedlichen Anforderungen der Lehrerrolle und setzen sich mit ihren eigenen Vorstellungen dazu auseinander (Perspektivwechsel, Berufswahl)</a:t>
                      </a:r>
                    </a:p>
                    <a:p>
                      <a:pPr algn="ctr" eaLnBrk="1" hangingPunct="1">
                        <a:defRPr/>
                      </a:pP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122495"/>
                  </a:ext>
                </a:extLst>
              </a:tr>
              <a:tr h="236932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EW/ </a:t>
                      </a:r>
                      <a:r>
                        <a:rPr lang="de-DE" sz="2000" dirty="0" err="1" smtClean="0"/>
                        <a:t>Psych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/>
                        <a:t>Vertiefung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Interdisziplinäre Perspektiven auf Umgang mit Heterogenität und Inklusion entwickeln</a:t>
                      </a:r>
                    </a:p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DE" sz="28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2800" b="0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Kombination aus zwei Fächern (Erziehungswissenschaft und Päd. Psychologie)</a:t>
                      </a:r>
                    </a:p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DE" sz="2800" b="0" i="1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… </a:t>
                      </a:r>
                      <a:r>
                        <a:rPr lang="de-DE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können Methoden der Förderung selbstbestimmten, eigenverantwortlichen und kooperativen Lernens und Arbeitens anwenden, insbesondere mit Blick auf unterschiedliche Lernvoraussetzungen</a:t>
                      </a:r>
                    </a:p>
                    <a:p>
                      <a:pPr algn="ctr"/>
                      <a:r>
                        <a:rPr lang="de-DE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	</a:t>
                      </a:r>
                    </a:p>
                    <a:p>
                      <a:pPr algn="ctr"/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227263"/>
                  </a:ext>
                </a:extLst>
              </a:tr>
              <a:tr h="2520111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2</a:t>
                      </a:r>
                      <a:endParaRPr lang="de-DE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8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Grundschulpädagogische Aspekte vertiefen mit Bezug auf Forschung und eigene Praxiserfahrung</a:t>
                      </a:r>
                    </a:p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DE" sz="28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marL="0" marR="0" lvl="0" indent="0" algn="l" defTabSz="7747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(M2 gibt es nur für GS, bei GS ist hier das Semesterpraktikum integriert; ähnliche Vertiefung für Sek 1 im 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… können Ansätze einer dialogorientierten Rückmeldung für und Beratung von Grundschülerinnen und -schülern und deren Eltern einsetzen, bewerten und reflektieren</a:t>
                      </a:r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4579678"/>
                  </a:ext>
                </a:extLst>
              </a:tr>
            </a:tbl>
          </a:graphicData>
        </a:graphic>
      </p:graphicFrame>
      <p:sp>
        <p:nvSpPr>
          <p:cNvPr id="4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98500" y="428156"/>
            <a:ext cx="14109700" cy="1765300"/>
          </a:xfrm>
        </p:spPr>
        <p:txBody>
          <a:bodyPr/>
          <a:lstStyle/>
          <a:p>
            <a:r>
              <a:rPr lang="de-DE" dirty="0"/>
              <a:t>Was passiert in den Modulen des </a:t>
            </a:r>
            <a:r>
              <a:rPr lang="de-DE" dirty="0" smtClean="0"/>
              <a:t>BA in EW?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405059" y="2463460"/>
            <a:ext cx="190276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i="1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kumimoji="0" lang="de-DE" sz="20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sym typeface="Helvetica Neue Light"/>
              </a:rPr>
              <a:t>iehe </a:t>
            </a:r>
            <a:r>
              <a:rPr kumimoji="0" lang="de-DE" sz="2000" b="0" i="1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sym typeface="Helvetica Neue Light"/>
              </a:rPr>
              <a:t>jeweiliges</a:t>
            </a:r>
            <a:endParaRPr kumimoji="0" lang="de-DE" sz="2000" b="0" i="1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0272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76DA5A-7B4A-4246-9ADB-DF7CA7DD5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354" y="2179971"/>
            <a:ext cx="14109700" cy="1765300"/>
          </a:xfrm>
        </p:spPr>
        <p:txBody>
          <a:bodyPr/>
          <a:lstStyle/>
          <a:p>
            <a:r>
              <a:rPr lang="de-DE" sz="2800" dirty="0"/>
              <a:t>Arbeitsumfang (</a:t>
            </a:r>
            <a:r>
              <a:rPr lang="de-DE" sz="2800" dirty="0" err="1"/>
              <a:t>workload</a:t>
            </a:r>
            <a:r>
              <a:rPr lang="de-DE" sz="2800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C57DC6-2A6E-4694-ABCE-6C63518EA26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43353" y="6769328"/>
            <a:ext cx="14817969" cy="66293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800" b="1" dirty="0"/>
              <a:t>Präsenz: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/>
              <a:t>Aktive Mitwirkung in der </a:t>
            </a:r>
            <a:r>
              <a:rPr lang="de-DE" sz="2800" dirty="0" smtClean="0"/>
              <a:t>LV </a:t>
            </a:r>
            <a:r>
              <a:rPr lang="de-DE" sz="2800" i="1" dirty="0" smtClean="0"/>
              <a:t>(Lehrveranstaltung)</a:t>
            </a:r>
            <a:endParaRPr lang="de-DE" sz="2800" i="1" dirty="0"/>
          </a:p>
          <a:p>
            <a:pPr>
              <a:spcBef>
                <a:spcPts val="0"/>
              </a:spcBef>
            </a:pPr>
            <a:endParaRPr lang="de-DE" sz="2800" b="1" dirty="0"/>
          </a:p>
          <a:p>
            <a:pPr>
              <a:spcBef>
                <a:spcPts val="0"/>
              </a:spcBef>
            </a:pPr>
            <a:r>
              <a:rPr lang="de-DE" sz="2800" b="1" dirty="0"/>
              <a:t>Selbstlernzeit: 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/>
              <a:t>Vor- und Nachbereitung zur LV (z.B. Texte lesen </a:t>
            </a:r>
            <a:br>
              <a:rPr lang="de-DE" sz="2800" dirty="0"/>
            </a:br>
            <a:r>
              <a:rPr lang="de-DE" sz="2800" dirty="0"/>
              <a:t>oder schriftliche Studienleistungen erbringen)</a:t>
            </a:r>
          </a:p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800" dirty="0"/>
              <a:t>Vorbereitung der Prüfung</a:t>
            </a:r>
          </a:p>
          <a:p>
            <a:pPr>
              <a:spcBef>
                <a:spcPts val="0"/>
              </a:spcBef>
            </a:pPr>
            <a:endParaRPr lang="de-DE" sz="2800" b="1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</a:pPr>
            <a:r>
              <a:rPr lang="de-DE" sz="2800" b="1" dirty="0">
                <a:solidFill>
                  <a:schemeClr val="accent5"/>
                </a:solidFill>
              </a:rPr>
              <a:t>Bei allen Prüfungen in EW sind Studienleistungen verbindliche Voraussetzungen </a:t>
            </a:r>
            <a:br>
              <a:rPr lang="de-DE" sz="2800" b="1" dirty="0">
                <a:solidFill>
                  <a:schemeClr val="accent5"/>
                </a:solidFill>
              </a:rPr>
            </a:br>
            <a:r>
              <a:rPr lang="de-DE" sz="2800" b="1" dirty="0">
                <a:solidFill>
                  <a:schemeClr val="accent5"/>
                </a:solidFill>
                <a:sym typeface="Wingdings" panose="05000000000000000000" pitchFamily="2" charset="2"/>
              </a:rPr>
              <a:t> müssen bestanden werden (von Dozierenden akzeptiert)</a:t>
            </a:r>
          </a:p>
          <a:p>
            <a:pPr>
              <a:spcBef>
                <a:spcPts val="0"/>
              </a:spcBef>
            </a:pPr>
            <a:r>
              <a:rPr lang="de-DE" sz="2800" b="1" dirty="0">
                <a:solidFill>
                  <a:schemeClr val="accent5"/>
                </a:solidFill>
                <a:sym typeface="Wingdings" panose="05000000000000000000" pitchFamily="2" charset="2"/>
              </a:rPr>
              <a:t> werden </a:t>
            </a:r>
            <a:r>
              <a:rPr lang="de-DE" sz="28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i.d.R. über </a:t>
            </a:r>
            <a:r>
              <a:rPr lang="de-DE" sz="2800" b="1" dirty="0">
                <a:solidFill>
                  <a:schemeClr val="accent5"/>
                </a:solidFill>
                <a:sym typeface="Wingdings" panose="05000000000000000000" pitchFamily="2" charset="2"/>
              </a:rPr>
              <a:t>Listen bei Dozierenden festgehalten </a:t>
            </a:r>
            <a:endParaRPr lang="de-DE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EC2F02E-A6ED-4CF4-8473-AE30C4237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86027"/>
              </p:ext>
            </p:extLst>
          </p:nvPr>
        </p:nvGraphicFramePr>
        <p:xfrm>
          <a:off x="1091223" y="3548308"/>
          <a:ext cx="14466277" cy="2804854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7256585">
                  <a:extLst>
                    <a:ext uri="{9D8B030D-6E8A-4147-A177-3AD203B41FA5}">
                      <a16:colId xmlns:a16="http://schemas.microsoft.com/office/drawing/2014/main" val="79742173"/>
                    </a:ext>
                  </a:extLst>
                </a:gridCol>
                <a:gridCol w="7209692">
                  <a:extLst>
                    <a:ext uri="{9D8B030D-6E8A-4147-A177-3AD203B41FA5}">
                      <a16:colId xmlns:a16="http://schemas.microsoft.com/office/drawing/2014/main" val="1432034812"/>
                    </a:ext>
                  </a:extLst>
                </a:gridCol>
              </a:tblGrid>
              <a:tr h="551063"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Vorlesung (2 oder 3 ECTS)</a:t>
                      </a:r>
                      <a:endParaRPr lang="de-DE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Seminar (3 ECTS)</a:t>
                      </a:r>
                      <a:endParaRPr lang="de-DE" sz="28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597895"/>
                  </a:ext>
                </a:extLst>
              </a:tr>
              <a:tr h="483627"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30h Präsenz</a:t>
                      </a:r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30h Präsenz</a:t>
                      </a:r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09110"/>
                  </a:ext>
                </a:extLst>
              </a:tr>
              <a:tr h="881907"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30h Vor- und Nachbereitungszeit (Selbstlernzeit)</a:t>
                      </a:r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30h Vor- und Nachbereitungszeit (Selbstlernzeit Teil 1)</a:t>
                      </a:r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78390"/>
                  </a:ext>
                </a:extLst>
              </a:tr>
              <a:tr h="790751"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Evtl. 30h Vertiefung (Selbstlernzeit Teil 2)</a:t>
                      </a:r>
                      <a:endParaRPr lang="de-DE" sz="2800" b="0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u="none" strike="noStrike" cap="none" spc="0" baseline="0" dirty="0">
                          <a:ln>
                            <a:noFill/>
                          </a:ln>
                          <a:uFillTx/>
                          <a:sym typeface="Helvetica Neue"/>
                        </a:rPr>
                        <a:t>30h Vertiefung (Selbstlernzeit Teil 2)</a:t>
                      </a:r>
                      <a:endParaRPr lang="de-D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16454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713851" y="858452"/>
            <a:ext cx="1314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/>
            <a:r>
              <a:rPr lang="de-DE" sz="4800" b="1" dirty="0">
                <a:latin typeface="Arial"/>
                <a:cs typeface="Arial"/>
                <a:sym typeface="Arial"/>
              </a:rPr>
              <a:t>Was passiert in den Modulen des </a:t>
            </a:r>
            <a:r>
              <a:rPr lang="de-DE" sz="4800" b="1" dirty="0" smtClean="0">
                <a:latin typeface="Arial"/>
                <a:cs typeface="Arial"/>
                <a:sym typeface="Arial"/>
              </a:rPr>
              <a:t>BA in EW?</a:t>
            </a:r>
            <a:endParaRPr lang="de-DE" sz="4800" b="1" dirty="0">
              <a:solidFill>
                <a:srgbClr val="BE342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74" y="7549765"/>
            <a:ext cx="4295480" cy="285591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0706100" y="10084028"/>
            <a:ext cx="4446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https://static.uni-graz.at/fileadmin/_processed_/3/8/csm_bigstock-Top-View-Of-Young-Students-Wit-204873577_DR_50788808dd.jpg</a:t>
            </a:r>
          </a:p>
        </p:txBody>
      </p:sp>
    </p:spTree>
    <p:extLst>
      <p:ext uri="{BB962C8B-B14F-4D97-AF65-F5344CB8AC3E}">
        <p14:creationId xmlns:p14="http://schemas.microsoft.com/office/powerpoint/2010/main" val="2961016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FDB663-995B-402D-B24E-CFD9F4C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392" y="262655"/>
            <a:ext cx="14109700" cy="17653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passiert in den Modulen des </a:t>
            </a:r>
            <a:r>
              <a:rPr lang="de-DE" dirty="0" smtClean="0">
                <a:solidFill>
                  <a:schemeClr val="tx1"/>
                </a:solidFill>
              </a:rPr>
              <a:t>BA in EW?</a:t>
            </a:r>
            <a:endParaRPr lang="de-DE" dirty="0"/>
          </a:p>
        </p:txBody>
      </p:sp>
      <p:graphicFrame>
        <p:nvGraphicFramePr>
          <p:cNvPr id="32" name="Tabelle 32">
            <a:extLst>
              <a:ext uri="{FF2B5EF4-FFF2-40B4-BE49-F238E27FC236}">
                <a16:creationId xmlns:a16="http://schemas.microsoft.com/office/drawing/2014/main" id="{3C7ECD90-9963-4480-9B09-F99E8CEB7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01880"/>
              </p:ext>
            </p:extLst>
          </p:nvPr>
        </p:nvGraphicFramePr>
        <p:xfrm>
          <a:off x="762560" y="2271639"/>
          <a:ext cx="15122765" cy="969001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96241">
                  <a:extLst>
                    <a:ext uri="{9D8B030D-6E8A-4147-A177-3AD203B41FA5}">
                      <a16:colId xmlns:a16="http://schemas.microsoft.com/office/drawing/2014/main" val="4198271437"/>
                    </a:ext>
                  </a:extLst>
                </a:gridCol>
                <a:gridCol w="6316476">
                  <a:extLst>
                    <a:ext uri="{9D8B030D-6E8A-4147-A177-3AD203B41FA5}">
                      <a16:colId xmlns:a16="http://schemas.microsoft.com/office/drawing/2014/main" val="3217168988"/>
                    </a:ext>
                  </a:extLst>
                </a:gridCol>
                <a:gridCol w="5710048">
                  <a:extLst>
                    <a:ext uri="{9D8B030D-6E8A-4147-A177-3AD203B41FA5}">
                      <a16:colId xmlns:a16="http://schemas.microsoft.com/office/drawing/2014/main" val="4011707865"/>
                    </a:ext>
                  </a:extLst>
                </a:gridCol>
              </a:tblGrid>
              <a:tr h="806270">
                <a:tc>
                  <a:txBody>
                    <a:bodyPr/>
                    <a:lstStyle/>
                    <a:p>
                      <a:pPr algn="l"/>
                      <a:r>
                        <a:rPr lang="de-DE" sz="2800" dirty="0" smtClean="0"/>
                        <a:t>Modul</a:t>
                      </a:r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dirty="0"/>
                        <a:t>Grundschullehramt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dirty="0"/>
                        <a:t>Sekundarschullehramt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26934"/>
                  </a:ext>
                </a:extLst>
              </a:tr>
              <a:tr h="1534513"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Modul 1 </a:t>
                      </a:r>
                    </a:p>
                    <a:p>
                      <a:pPr algn="l"/>
                      <a:r>
                        <a:rPr lang="de-DE" sz="2800" dirty="0"/>
                        <a:t>(1./2. Sem.)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 smtClean="0"/>
                        <a:t>S (Seminar)</a:t>
                      </a:r>
                      <a:r>
                        <a:rPr lang="de-DE" sz="2800" dirty="0" smtClean="0"/>
                        <a:t>: 1 Wahlpflicht</a:t>
                      </a:r>
                      <a:endParaRPr lang="de-DE" sz="2800" dirty="0"/>
                    </a:p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smtClean="0"/>
                        <a:t>1 BOP( </a:t>
                      </a:r>
                      <a:r>
                        <a:rPr lang="de-DE" altLang="de-DE" sz="2800" i="1" dirty="0" smtClean="0"/>
                        <a:t>Begleitveranstaltung zum Orientierungspraktikum)</a:t>
                      </a:r>
                      <a:endParaRPr lang="de-DE" sz="2800" dirty="0"/>
                    </a:p>
                    <a:p>
                      <a:pPr algn="l"/>
                      <a:r>
                        <a:rPr lang="de-DE" sz="2800" b="1" dirty="0" smtClean="0"/>
                        <a:t>VL (Vorlesung)</a:t>
                      </a:r>
                      <a:r>
                        <a:rPr lang="de-DE" sz="2800" dirty="0" smtClean="0"/>
                        <a:t>: 1 Methoden </a:t>
                      </a:r>
                      <a:r>
                        <a:rPr lang="de-DE" sz="2800" dirty="0"/>
                        <a:t>der EW </a:t>
                      </a:r>
                      <a:r>
                        <a:rPr lang="de-DE" sz="2800" b="1" dirty="0" smtClean="0"/>
                        <a:t>VL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smtClean="0"/>
                        <a:t>1 Einführung </a:t>
                      </a:r>
                      <a:r>
                        <a:rPr lang="de-DE" sz="2800" dirty="0"/>
                        <a:t>in die 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smtClean="0"/>
                        <a:t>1 Wahlpflicht</a:t>
                      </a:r>
                      <a:endParaRPr lang="de-DE" sz="2800" dirty="0"/>
                    </a:p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smtClean="0"/>
                        <a:t>1 BOP</a:t>
                      </a:r>
                      <a:endParaRPr lang="de-DE" sz="2800" dirty="0"/>
                    </a:p>
                    <a:p>
                      <a:pPr algn="l"/>
                      <a:endParaRPr lang="de-DE" sz="2800" b="1" dirty="0" smtClean="0"/>
                    </a:p>
                    <a:p>
                      <a:pPr algn="l"/>
                      <a:r>
                        <a:rPr lang="de-DE" sz="2800" b="1" dirty="0" smtClean="0"/>
                        <a:t>VL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smtClean="0"/>
                        <a:t>1 Methoden </a:t>
                      </a:r>
                      <a:r>
                        <a:rPr lang="de-DE" sz="2800" dirty="0"/>
                        <a:t>der EW </a:t>
                      </a:r>
                      <a:endParaRPr lang="de-DE" sz="2800" dirty="0" smtClean="0"/>
                    </a:p>
                    <a:p>
                      <a:pPr algn="l"/>
                      <a:r>
                        <a:rPr lang="de-DE" sz="2800" b="1" dirty="0" smtClean="0"/>
                        <a:t>VL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smtClean="0"/>
                        <a:t>1 Einführung </a:t>
                      </a:r>
                      <a:r>
                        <a:rPr lang="de-DE" sz="2800" dirty="0"/>
                        <a:t>in die 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06551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l"/>
                      <a:r>
                        <a:rPr lang="de-DE" sz="2800" dirty="0"/>
                        <a:t>Prüfung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Klausur mit 2 Teilen,</a:t>
                      </a:r>
                      <a:r>
                        <a:rPr lang="de-DE" sz="2800" baseline="0" dirty="0"/>
                        <a:t> </a:t>
                      </a:r>
                      <a:r>
                        <a:rPr lang="de-DE" sz="2800" dirty="0"/>
                        <a:t>60 min. </a:t>
                      </a:r>
                      <a:endParaRPr lang="de-D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952199"/>
                  </a:ext>
                </a:extLst>
              </a:tr>
              <a:tr h="473110">
                <a:tc gridSpan="3">
                  <a:txBody>
                    <a:bodyPr/>
                    <a:lstStyle/>
                    <a:p>
                      <a:pPr algn="l"/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93070"/>
                  </a:ext>
                </a:extLst>
              </a:tr>
              <a:tr h="1170392"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Modul EW/</a:t>
                      </a:r>
                      <a:r>
                        <a:rPr lang="de-DE" sz="2800" b="1" dirty="0" err="1"/>
                        <a:t>Psych</a:t>
                      </a:r>
                      <a:r>
                        <a:rPr lang="de-DE" sz="2800" b="1" dirty="0"/>
                        <a:t> Vertiefung 1 </a:t>
                      </a:r>
                    </a:p>
                    <a:p>
                      <a:pPr algn="l"/>
                      <a:r>
                        <a:rPr lang="de-DE" sz="2800" dirty="0"/>
                        <a:t>(4. Sem.)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Konzepte inklusiver Bildung (Wahlpflicht)</a:t>
                      </a:r>
                    </a:p>
                    <a:p>
                      <a:pPr algn="l"/>
                      <a:r>
                        <a:rPr lang="de-DE" sz="2800" b="1" dirty="0"/>
                        <a:t>VL</a:t>
                      </a:r>
                      <a:r>
                        <a:rPr lang="de-DE" sz="2800" dirty="0"/>
                        <a:t>: Heterogenität und Inklusion </a:t>
                      </a:r>
                      <a:endParaRPr lang="de-DE" sz="2800" dirty="0" smtClean="0"/>
                    </a:p>
                    <a:p>
                      <a:pPr algn="l"/>
                      <a:endParaRPr lang="de-DE" sz="2800" dirty="0" smtClean="0"/>
                    </a:p>
                    <a:p>
                      <a:pPr algn="l"/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Konzepte inklusiver Bildung (Wahlpflicht)</a:t>
                      </a:r>
                    </a:p>
                    <a:p>
                      <a:pPr algn="l"/>
                      <a:r>
                        <a:rPr lang="de-DE" sz="2800" b="1" dirty="0"/>
                        <a:t>VL</a:t>
                      </a:r>
                      <a:r>
                        <a:rPr lang="de-DE" sz="2800" dirty="0"/>
                        <a:t>: Heterogenität und Inklusion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41329"/>
                  </a:ext>
                </a:extLst>
              </a:tr>
              <a:tr h="442148">
                <a:tc>
                  <a:txBody>
                    <a:bodyPr/>
                    <a:lstStyle/>
                    <a:p>
                      <a:pPr algn="l"/>
                      <a:r>
                        <a:rPr lang="de-DE" sz="2800" dirty="0"/>
                        <a:t>Prüfung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Klausur mit 4 Teilen, 60 min. </a:t>
                      </a:r>
                      <a:endParaRPr lang="de-D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770790"/>
                  </a:ext>
                </a:extLst>
              </a:tr>
              <a:tr h="442148">
                <a:tc gridSpan="3">
                  <a:txBody>
                    <a:bodyPr/>
                    <a:lstStyle/>
                    <a:p>
                      <a:pPr algn="l"/>
                      <a:endParaRPr lang="de-DE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67558"/>
                  </a:ext>
                </a:extLst>
              </a:tr>
              <a:tr h="1386778"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Modul 2 </a:t>
                      </a:r>
                      <a:r>
                        <a:rPr lang="de-DE" sz="2800" b="0" dirty="0"/>
                        <a:t>(nur GS)</a:t>
                      </a:r>
                    </a:p>
                    <a:p>
                      <a:pPr algn="l"/>
                      <a:r>
                        <a:rPr lang="de-DE" sz="2800" dirty="0"/>
                        <a:t>(5./6. Sem.)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ISP </a:t>
                      </a:r>
                      <a:r>
                        <a:rPr lang="de-DE" sz="2800" dirty="0" smtClean="0"/>
                        <a:t>Begleitveranstaltung </a:t>
                      </a:r>
                      <a:r>
                        <a:rPr lang="de-DE" sz="2800" i="1" dirty="0" smtClean="0"/>
                        <a:t>(Integriertes</a:t>
                      </a:r>
                      <a:r>
                        <a:rPr lang="de-DE" sz="2800" i="1" baseline="0" dirty="0" smtClean="0"/>
                        <a:t> Semesterpraktikum)</a:t>
                      </a:r>
                      <a:endParaRPr lang="de-DE" sz="2800" i="1" dirty="0"/>
                    </a:p>
                    <a:p>
                      <a:pPr algn="l"/>
                      <a:r>
                        <a:rPr lang="de-DE" sz="2800" b="1" dirty="0"/>
                        <a:t>S</a:t>
                      </a:r>
                      <a:r>
                        <a:rPr lang="de-DE" sz="2800" dirty="0"/>
                        <a:t>: Forschendes Lernen </a:t>
                      </a:r>
                      <a:r>
                        <a:rPr lang="de-DE" sz="2800" dirty="0" err="1"/>
                        <a:t>i.d</a:t>
                      </a:r>
                      <a:r>
                        <a:rPr lang="de-DE" sz="2800" dirty="0"/>
                        <a:t>. GS</a:t>
                      </a:r>
                    </a:p>
                    <a:p>
                      <a:pPr algn="l"/>
                      <a:r>
                        <a:rPr lang="de-DE" sz="2800" b="1" dirty="0"/>
                        <a:t>VL</a:t>
                      </a:r>
                      <a:r>
                        <a:rPr lang="de-DE" sz="2800" dirty="0"/>
                        <a:t>: </a:t>
                      </a:r>
                      <a:r>
                        <a:rPr lang="de-DE" sz="2800" dirty="0" err="1"/>
                        <a:t>GSpäd</a:t>
                      </a:r>
                      <a:r>
                        <a:rPr lang="de-DE" sz="2800" dirty="0"/>
                        <a:t>. Forschung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i="1" dirty="0">
                          <a:solidFill>
                            <a:schemeClr val="accent5"/>
                          </a:solidFill>
                        </a:rPr>
                        <a:t>Kein EW Modul 3 im BA, </a:t>
                      </a:r>
                      <a:endParaRPr lang="de-DE" sz="2800" i="1" dirty="0" smtClean="0">
                        <a:solidFill>
                          <a:schemeClr val="accent5"/>
                        </a:solidFill>
                      </a:endParaRPr>
                    </a:p>
                    <a:p>
                      <a:pPr algn="l"/>
                      <a:r>
                        <a:rPr lang="de-DE" sz="2800" i="1" dirty="0" smtClean="0">
                          <a:solidFill>
                            <a:schemeClr val="accent5"/>
                          </a:solidFill>
                        </a:rPr>
                        <a:t>dafür </a:t>
                      </a:r>
                      <a:r>
                        <a:rPr lang="de-DE" sz="2800" i="1" dirty="0">
                          <a:solidFill>
                            <a:schemeClr val="accent5"/>
                          </a:solidFill>
                        </a:rPr>
                        <a:t>mehr Anteile </a:t>
                      </a:r>
                      <a:r>
                        <a:rPr lang="de-DE" sz="2800" i="1" dirty="0" smtClean="0">
                          <a:solidFill>
                            <a:schemeClr val="accent5"/>
                          </a:solidFill>
                        </a:rPr>
                        <a:t>in EW im MA </a:t>
                      </a:r>
                      <a:endParaRPr lang="de-DE" sz="2800" i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515080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algn="l"/>
                      <a:r>
                        <a:rPr lang="de-DE" sz="2800" dirty="0"/>
                        <a:t>Prüfung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dirty="0"/>
                        <a:t>Mündlich mit 2 Prüfer*innen, 20 min</a:t>
                      </a:r>
                      <a:r>
                        <a:rPr lang="de-DE" sz="2800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i="1" dirty="0">
                          <a:solidFill>
                            <a:schemeClr val="accent5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462418"/>
                  </a:ext>
                </a:extLst>
              </a:tr>
            </a:tbl>
          </a:graphicData>
        </a:graphic>
      </p:graphicFrame>
      <p:sp>
        <p:nvSpPr>
          <p:cNvPr id="33" name="Textfeld 9">
            <a:extLst>
              <a:ext uri="{FF2B5EF4-FFF2-40B4-BE49-F238E27FC236}">
                <a16:creationId xmlns:a16="http://schemas.microsoft.com/office/drawing/2014/main" id="{3588F19A-8FB7-4ACE-BA36-5F8FFCF7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349" y="7817768"/>
            <a:ext cx="1335926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i="1" dirty="0"/>
              <a:t>+ 2 Sem </a:t>
            </a:r>
            <a:br>
              <a:rPr lang="de-DE" altLang="de-DE" sz="1800" b="1" i="1" dirty="0"/>
            </a:br>
            <a:r>
              <a:rPr lang="de-DE" altLang="de-DE" sz="1800" b="1" i="1" dirty="0"/>
              <a:t>aus </a:t>
            </a:r>
            <a:r>
              <a:rPr lang="de-DE" altLang="de-DE" sz="1800" b="1" i="1" dirty="0" err="1"/>
              <a:t>Psych</a:t>
            </a:r>
            <a:endParaRPr lang="de-DE" altLang="de-DE" sz="1800" b="1" i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7BAFEE-012E-4040-8610-B2ED67D0D6F3}"/>
              </a:ext>
            </a:extLst>
          </p:cNvPr>
          <p:cNvSpPr/>
          <p:nvPr/>
        </p:nvSpPr>
        <p:spPr>
          <a:xfrm>
            <a:off x="2235200" y="12449025"/>
            <a:ext cx="1217748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684000" lvl="1" indent="-742950"/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Bachelor-Arbeit kann auch in Erziehungswissenschaft geschrieben werden.</a:t>
            </a:r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3588F19A-8FB7-4ACE-BA36-5F8FFCF7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920" y="7797822"/>
            <a:ext cx="1335926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i="1" dirty="0"/>
              <a:t>+ 2 Sem </a:t>
            </a:r>
            <a:br>
              <a:rPr lang="de-DE" altLang="de-DE" sz="1800" b="1" i="1" dirty="0"/>
            </a:br>
            <a:r>
              <a:rPr lang="de-DE" altLang="de-DE" sz="1800" b="1" i="1" dirty="0"/>
              <a:t>aus </a:t>
            </a:r>
            <a:r>
              <a:rPr lang="de-DE" altLang="de-DE" sz="1800" b="1" i="1" dirty="0" err="1"/>
              <a:t>Psych</a:t>
            </a:r>
            <a:endParaRPr lang="de-DE" alt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897151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Benutzerdefiniert</PresentationFormat>
  <Paragraphs>192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Courier New</vt:lpstr>
      <vt:lpstr>Helvetica Neue</vt:lpstr>
      <vt:lpstr>Helvetica Neue Light</vt:lpstr>
      <vt:lpstr>Helvetica Neue Medium</vt:lpstr>
      <vt:lpstr>Lucida Grande</vt:lpstr>
      <vt:lpstr>Wingdings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Durner</dc:creator>
  <cp:lastModifiedBy>Kansteiner Katja Dr. (wg)</cp:lastModifiedBy>
  <cp:revision>102</cp:revision>
  <dcterms:modified xsi:type="dcterms:W3CDTF">2023-04-11T07:22:09Z</dcterms:modified>
</cp:coreProperties>
</file>